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81" r:id="rId3"/>
    <p:sldId id="289" r:id="rId4"/>
    <p:sldId id="282" r:id="rId5"/>
    <p:sldId id="257" r:id="rId6"/>
    <p:sldId id="260" r:id="rId7"/>
    <p:sldId id="283" r:id="rId8"/>
    <p:sldId id="264" r:id="rId9"/>
    <p:sldId id="263" r:id="rId10"/>
    <p:sldId id="266" r:id="rId11"/>
    <p:sldId id="284" r:id="rId12"/>
    <p:sldId id="285" r:id="rId13"/>
    <p:sldId id="261" r:id="rId14"/>
    <p:sldId id="262" r:id="rId15"/>
    <p:sldId id="267" r:id="rId16"/>
    <p:sldId id="286" r:id="rId17"/>
    <p:sldId id="288" r:id="rId18"/>
    <p:sldId id="287" r:id="rId19"/>
    <p:sldId id="268" r:id="rId20"/>
    <p:sldId id="271" r:id="rId21"/>
    <p:sldId id="272" r:id="rId22"/>
    <p:sldId id="273" r:id="rId23"/>
    <p:sldId id="274" r:id="rId24"/>
    <p:sldId id="275" r:id="rId25"/>
    <p:sldId id="276" r:id="rId26"/>
    <p:sldId id="290" r:id="rId27"/>
    <p:sldId id="291" r:id="rId2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p:cViewPr varScale="1">
        <p:scale>
          <a:sx n="72" d="100"/>
          <a:sy n="72" d="100"/>
        </p:scale>
        <p:origin x="12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CF0EC-86DC-45E7-8FF1-5AA1F6539259}" type="datetimeFigureOut">
              <a:rPr lang="vi-VN" smtClean="0"/>
              <a:t>19/10/2022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6B441-37E1-45FF-9C3B-2EB3B6345E5C}" type="slidenum">
              <a:rPr lang="vi-VN" smtClean="0"/>
              <a:t>‹#›</a:t>
            </a:fld>
            <a:endParaRPr lang="vi-VN"/>
          </a:p>
        </p:txBody>
      </p:sp>
    </p:spTree>
    <p:extLst>
      <p:ext uri="{BB962C8B-B14F-4D97-AF65-F5344CB8AC3E}">
        <p14:creationId xmlns:p14="http://schemas.microsoft.com/office/powerpoint/2010/main" val="218582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19/10/2022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8208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19/10/2022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203498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19/10/2022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39724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19/10/2022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7747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87FF4-0B48-4806-AD53-65C29537A187}" type="datetimeFigureOut">
              <a:rPr lang="vi-VN" smtClean="0"/>
              <a:t>19/10/2022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61059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2887FF4-0B48-4806-AD53-65C29537A187}" type="datetimeFigureOut">
              <a:rPr lang="vi-VN" smtClean="0"/>
              <a:t>19/10/2022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85455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2887FF4-0B48-4806-AD53-65C29537A187}" type="datetimeFigureOut">
              <a:rPr lang="vi-VN" smtClean="0"/>
              <a:t>19/10/2022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79194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2887FF4-0B48-4806-AD53-65C29537A187}" type="datetimeFigureOut">
              <a:rPr lang="vi-VN" smtClean="0"/>
              <a:t>19/10/2022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97580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87FF4-0B48-4806-AD53-65C29537A187}" type="datetimeFigureOut">
              <a:rPr lang="vi-VN" smtClean="0"/>
              <a:t>19/10/2022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44545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87FF4-0B48-4806-AD53-65C29537A187}" type="datetimeFigureOut">
              <a:rPr lang="vi-VN" smtClean="0"/>
              <a:t>19/10/2022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21976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87FF4-0B48-4806-AD53-65C29537A187}" type="datetimeFigureOut">
              <a:rPr lang="vi-VN" smtClean="0"/>
              <a:t>19/10/2022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70352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87FF4-0B48-4806-AD53-65C29537A187}" type="datetimeFigureOut">
              <a:rPr lang="vi-VN" smtClean="0"/>
              <a:t>19/10/2022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54ECE-4ED5-471D-9E4D-F0C2726F1E12}" type="slidenum">
              <a:rPr lang="vi-VN" smtClean="0"/>
              <a:t>‹#›</a:t>
            </a:fld>
            <a:endParaRPr lang="vi-VN"/>
          </a:p>
        </p:txBody>
      </p:sp>
    </p:spTree>
    <p:extLst>
      <p:ext uri="{BB962C8B-B14F-4D97-AF65-F5344CB8AC3E}">
        <p14:creationId xmlns:p14="http://schemas.microsoft.com/office/powerpoint/2010/main" val="370977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46DE2F-FE83-40D5-B01C-F025702D741F}"/>
              </a:ext>
            </a:extLst>
          </p:cNvPr>
          <p:cNvSpPr txBox="1"/>
          <p:nvPr/>
        </p:nvSpPr>
        <p:spPr>
          <a:xfrm>
            <a:off x="907337" y="1988840"/>
            <a:ext cx="7329326" cy="1077218"/>
          </a:xfrm>
          <a:prstGeom prst="rect">
            <a:avLst/>
          </a:prstGeom>
          <a:noFill/>
        </p:spPr>
        <p:txBody>
          <a:bodyPr wrap="square" rtlCol="0">
            <a:spAutoFit/>
          </a:bodyPr>
          <a:lstStyle/>
          <a:p>
            <a:pPr algn="ctr"/>
            <a:r>
              <a:rPr lang="en-US" sz="3200" b="1" dirty="0">
                <a:solidFill>
                  <a:schemeClr val="tx2">
                    <a:lumMod val="75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CHÀO MỪNG QUÝ THẦY CÔ ĐẾN DỰ GIỜ TIẾT HỌC HÔM NAY</a:t>
            </a:r>
          </a:p>
        </p:txBody>
      </p:sp>
      <p:sp>
        <p:nvSpPr>
          <p:cNvPr id="5" name="TextBox 4">
            <a:extLst>
              <a:ext uri="{FF2B5EF4-FFF2-40B4-BE49-F238E27FC236}">
                <a16:creationId xmlns:a16="http://schemas.microsoft.com/office/drawing/2014/main" id="{9E0FE092-BC75-42C6-941B-B918457B3C1D}"/>
              </a:ext>
            </a:extLst>
          </p:cNvPr>
          <p:cNvSpPr txBox="1"/>
          <p:nvPr/>
        </p:nvSpPr>
        <p:spPr>
          <a:xfrm>
            <a:off x="1547664" y="3645024"/>
            <a:ext cx="583264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anose="02020603050405020304" pitchFamily="18" charset="0"/>
                <a:cs typeface="Times New Roman" panose="02020603050405020304" pitchFamily="18" charset="0"/>
              </a:rPr>
              <a:t>GV: D</a:t>
            </a:r>
            <a:r>
              <a:rPr lang="vi-VN" sz="3200" b="1" dirty="0">
                <a:latin typeface="Times New Roman" panose="02020603050405020304" pitchFamily="18" charset="0"/>
                <a:cs typeface="Times New Roman" panose="02020603050405020304" pitchFamily="18" charset="0"/>
              </a:rPr>
              <a:t>Ư</a:t>
            </a:r>
            <a:r>
              <a:rPr lang="en-US" sz="3200" b="1" dirty="0">
                <a:latin typeface="Times New Roman" panose="02020603050405020304" pitchFamily="18" charset="0"/>
                <a:cs typeface="Times New Roman" panose="02020603050405020304" pitchFamily="18" charset="0"/>
              </a:rPr>
              <a:t>ƠNG THỊ MAI TRÂM</a:t>
            </a:r>
          </a:p>
          <a:p>
            <a:r>
              <a:rPr lang="en-US" sz="3200" b="1" dirty="0">
                <a:latin typeface="Times New Roman" panose="02020603050405020304" pitchFamily="18" charset="0"/>
                <a:cs typeface="Times New Roman" panose="02020603050405020304" pitchFamily="18" charset="0"/>
              </a:rPr>
              <a:t>MÔN: KHOA HỌC TỰ NHIÊN</a:t>
            </a:r>
          </a:p>
        </p:txBody>
      </p:sp>
    </p:spTree>
    <p:extLst>
      <p:ext uri="{BB962C8B-B14F-4D97-AF65-F5344CB8AC3E}">
        <p14:creationId xmlns:p14="http://schemas.microsoft.com/office/powerpoint/2010/main" val="313930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407" y="112029"/>
            <a:ext cx="6480720" cy="523220"/>
          </a:xfrm>
          <a:prstGeom prst="rect">
            <a:avLst/>
          </a:prstGeom>
          <a:noFill/>
        </p:spPr>
        <p:txBody>
          <a:bodyPr wrap="square" rtlCol="0">
            <a:spAutoFit/>
          </a:bodyPr>
          <a:lstStyle/>
          <a:p>
            <a:r>
              <a:rPr lang="vi-VN" sz="2800" b="1" dirty="0">
                <a:solidFill>
                  <a:srgbClr val="FF0000"/>
                </a:solidFill>
                <a:latin typeface="+mj-lt"/>
              </a:rPr>
              <a:t>Bài 13. MỘT SỐ NGUYÊN LIỆU</a:t>
            </a:r>
          </a:p>
        </p:txBody>
      </p:sp>
      <p:sp>
        <p:nvSpPr>
          <p:cNvPr id="3" name="TextBox 2"/>
          <p:cNvSpPr txBox="1"/>
          <p:nvPr/>
        </p:nvSpPr>
        <p:spPr>
          <a:xfrm>
            <a:off x="35496" y="616476"/>
            <a:ext cx="8856984" cy="553998"/>
          </a:xfrm>
          <a:prstGeom prst="rect">
            <a:avLst/>
          </a:prstGeom>
          <a:noFill/>
        </p:spPr>
        <p:txBody>
          <a:bodyPr wrap="square" rtlCol="0">
            <a:spAutoFit/>
          </a:bodyPr>
          <a:lstStyle/>
          <a:p>
            <a:r>
              <a:rPr lang="en-US" sz="3000" b="1" dirty="0">
                <a:solidFill>
                  <a:srgbClr val="FF0000"/>
                </a:solidFill>
                <a:latin typeface="+mj-lt"/>
              </a:rPr>
              <a:t>2.</a:t>
            </a:r>
            <a:r>
              <a:rPr lang="vi-VN" sz="3000" b="1" dirty="0">
                <a:solidFill>
                  <a:srgbClr val="FF0000"/>
                </a:solidFill>
                <a:latin typeface="+mj-lt"/>
              </a:rPr>
              <a:t> Một số tính chất và ứng dụng của nguyên liệu </a:t>
            </a:r>
          </a:p>
        </p:txBody>
      </p:sp>
      <p:graphicFrame>
        <p:nvGraphicFramePr>
          <p:cNvPr id="4" name="Table 3"/>
          <p:cNvGraphicFramePr>
            <a:graphicFrameLocks noGrp="1"/>
          </p:cNvGraphicFramePr>
          <p:nvPr>
            <p:extLst>
              <p:ext uri="{D42A27DB-BD31-4B8C-83A1-F6EECF244321}">
                <p14:modId xmlns:p14="http://schemas.microsoft.com/office/powerpoint/2010/main" val="3191452724"/>
              </p:ext>
            </p:extLst>
          </p:nvPr>
        </p:nvGraphicFramePr>
        <p:xfrm>
          <a:off x="503548" y="1961838"/>
          <a:ext cx="7920879" cy="4539260"/>
        </p:xfrm>
        <a:graphic>
          <a:graphicData uri="http://schemas.openxmlformats.org/drawingml/2006/table">
            <a:tbl>
              <a:tblPr firstRow="1" firstCol="1" bandRow="1"/>
              <a:tblGrid>
                <a:gridCol w="1697937">
                  <a:extLst>
                    <a:ext uri="{9D8B030D-6E8A-4147-A177-3AD203B41FA5}">
                      <a16:colId xmlns:a16="http://schemas.microsoft.com/office/drawing/2014/main" val="20000"/>
                    </a:ext>
                  </a:extLst>
                </a:gridCol>
                <a:gridCol w="1755032">
                  <a:extLst>
                    <a:ext uri="{9D8B030D-6E8A-4147-A177-3AD203B41FA5}">
                      <a16:colId xmlns:a16="http://schemas.microsoft.com/office/drawing/2014/main" val="20001"/>
                    </a:ext>
                  </a:extLst>
                </a:gridCol>
                <a:gridCol w="1416785">
                  <a:extLst>
                    <a:ext uri="{9D8B030D-6E8A-4147-A177-3AD203B41FA5}">
                      <a16:colId xmlns:a16="http://schemas.microsoft.com/office/drawing/2014/main" val="20002"/>
                    </a:ext>
                  </a:extLst>
                </a:gridCol>
                <a:gridCol w="1565153">
                  <a:extLst>
                    <a:ext uri="{9D8B030D-6E8A-4147-A177-3AD203B41FA5}">
                      <a16:colId xmlns:a16="http://schemas.microsoft.com/office/drawing/2014/main" val="20003"/>
                    </a:ext>
                  </a:extLst>
                </a:gridCol>
                <a:gridCol w="1485972">
                  <a:extLst>
                    <a:ext uri="{9D8B030D-6E8A-4147-A177-3AD203B41FA5}">
                      <a16:colId xmlns:a16="http://schemas.microsoft.com/office/drawing/2014/main" val="20004"/>
                    </a:ext>
                  </a:extLst>
                </a:gridCol>
              </a:tblGrid>
              <a:tr h="896348">
                <a:tc>
                  <a:txBody>
                    <a:bodyPr/>
                    <a:lstStyle/>
                    <a:p>
                      <a:pPr indent="304800" algn="ctr">
                        <a:lnSpc>
                          <a:spcPct val="110000"/>
                        </a:lnSpc>
                        <a:spcBef>
                          <a:spcPts val="600"/>
                        </a:spcBef>
                        <a:spcAft>
                          <a:spcPts val="600"/>
                        </a:spcAft>
                      </a:pPr>
                      <a:r>
                        <a:rPr lang="en-US" sz="2000" b="1" dirty="0" err="1">
                          <a:solidFill>
                            <a:srgbClr val="000000"/>
                          </a:solidFill>
                          <a:effectLst/>
                          <a:latin typeface="Times New Roman"/>
                          <a:ea typeface="Segoe UI"/>
                          <a:cs typeface="Times New Roman"/>
                        </a:rPr>
                        <a:t>Nguyên</a:t>
                      </a:r>
                      <a:r>
                        <a:rPr lang="en-US" sz="2000" b="1" dirty="0">
                          <a:solidFill>
                            <a:srgbClr val="000000"/>
                          </a:solidFill>
                          <a:effectLst/>
                          <a:latin typeface="Times New Roman"/>
                          <a:ea typeface="Segoe UI"/>
                          <a:cs typeface="Times New Roman"/>
                        </a:rPr>
                        <a:t> </a:t>
                      </a:r>
                      <a:r>
                        <a:rPr lang="vi-VN" sz="2000" b="1" dirty="0">
                          <a:solidFill>
                            <a:srgbClr val="000000"/>
                          </a:solidFill>
                          <a:effectLst/>
                          <a:latin typeface="Times New Roman"/>
                          <a:ea typeface="Segoe UI"/>
                          <a:cs typeface="Times New Roman"/>
                        </a:rPr>
                        <a:t>liệu</a:t>
                      </a:r>
                      <a:endParaRPr lang="vi-VN" sz="2000" dirty="0">
                        <a:solidFill>
                          <a:srgbClr val="000000"/>
                        </a:solidFill>
                        <a:effectLst/>
                        <a:latin typeface="Times New Roman"/>
                        <a:ea typeface="Calibri"/>
                        <a:cs typeface="Times New Roman"/>
                      </a:endParaRPr>
                    </a:p>
                    <a:p>
                      <a:pPr algn="just">
                        <a:lnSpc>
                          <a:spcPct val="110000"/>
                        </a:lnSpc>
                        <a:spcBef>
                          <a:spcPts val="600"/>
                        </a:spcBef>
                        <a:spcAft>
                          <a:spcPts val="600"/>
                        </a:spcAft>
                      </a:pPr>
                      <a:r>
                        <a:rPr lang="vi-VN" sz="2000" b="1" dirty="0">
                          <a:solidFill>
                            <a:srgbClr val="000000"/>
                          </a:solidFill>
                          <a:effectLst/>
                          <a:latin typeface="Times New Roman"/>
                          <a:ea typeface="Segoe UI"/>
                          <a:cs typeface="Times New Roman"/>
                        </a:rPr>
                        <a:t>Đặc điểm</a:t>
                      </a:r>
                      <a:endParaRPr lang="vi-VN" sz="20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E0EC"/>
                    </a:solidFill>
                  </a:tcPr>
                </a:tc>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Đá vôi</a:t>
                      </a:r>
                      <a:endParaRPr lang="vi-VN" sz="20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000" b="1" dirty="0">
                          <a:solidFill>
                            <a:srgbClr val="000000"/>
                          </a:solidFill>
                          <a:effectLst/>
                          <a:latin typeface="Times New Roman"/>
                          <a:ea typeface="Segoe UI"/>
                          <a:cs typeface="Times New Roman"/>
                        </a:rPr>
                        <a:t>Quặng</a:t>
                      </a:r>
                      <a:endParaRPr lang="vi-VN" sz="2000" dirty="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Cát</a:t>
                      </a:r>
                      <a:endParaRPr lang="vi-VN" sz="20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Nước biển</a:t>
                      </a:r>
                      <a:endParaRPr lang="vi-VN" sz="20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extLst>
                  <a:ext uri="{0D108BD9-81ED-4DB2-BD59-A6C34878D82A}">
                    <a16:rowId xmlns:a16="http://schemas.microsoft.com/office/drawing/2014/main" val="10000"/>
                  </a:ext>
                </a:extLst>
              </a:tr>
              <a:tr h="517823">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Trạng thái</a:t>
                      </a:r>
                      <a:endParaRPr lang="vi-VN" sz="20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00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08176">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Tính chất cơ bản</a:t>
                      </a:r>
                      <a:endParaRPr lang="vi-VN" sz="20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16913">
                <a:tc>
                  <a:txBody>
                    <a:bodyPr/>
                    <a:lstStyle/>
                    <a:p>
                      <a:pPr algn="ctr">
                        <a:lnSpc>
                          <a:spcPct val="110000"/>
                        </a:lnSpc>
                        <a:spcBef>
                          <a:spcPts val="600"/>
                        </a:spcBef>
                        <a:spcAft>
                          <a:spcPts val="600"/>
                        </a:spcAft>
                      </a:pPr>
                      <a:r>
                        <a:rPr lang="en-US" sz="2000" b="1" dirty="0">
                          <a:solidFill>
                            <a:srgbClr val="000000"/>
                          </a:solidFill>
                          <a:effectLst/>
                          <a:latin typeface="Times New Roman"/>
                          <a:ea typeface="Segoe UI"/>
                          <a:cs typeface="Times New Roman"/>
                        </a:rPr>
                        <a:t>Ứ</a:t>
                      </a:r>
                      <a:r>
                        <a:rPr lang="vi-VN" sz="2000" b="1" dirty="0">
                          <a:solidFill>
                            <a:srgbClr val="000000"/>
                          </a:solidFill>
                          <a:effectLst/>
                          <a:latin typeface="Times New Roman"/>
                          <a:ea typeface="Segoe UI"/>
                          <a:cs typeface="Times New Roman"/>
                        </a:rPr>
                        <a:t>ng dụng</a:t>
                      </a:r>
                      <a:endParaRPr lang="vi-VN" sz="2000" dirty="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565227" y="1484784"/>
            <a:ext cx="329346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vi-VN" altLang="ja-JP" sz="25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PHIẾU HỌC TẬP </a:t>
            </a:r>
            <a:r>
              <a:rPr kumimoji="0" lang="en-US" altLang="ja-JP" sz="25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2</a:t>
            </a:r>
            <a:endParaRPr kumimoji="0" lang="vi-VN" altLang="ja-JP" sz="25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217511" y="1083657"/>
            <a:ext cx="8640960" cy="553998"/>
          </a:xfrm>
          <a:prstGeom prst="rect">
            <a:avLst/>
          </a:prstGeom>
          <a:noFill/>
        </p:spPr>
        <p:txBody>
          <a:bodyPr wrap="square" rtlCol="0">
            <a:spAutoFit/>
          </a:bodyPr>
          <a:lstStyle/>
          <a:p>
            <a:r>
              <a:rPr lang="vi-VN" sz="3000" dirty="0">
                <a:latin typeface="Times New Roman" pitchFamily="18" charset="0"/>
                <a:cs typeface="Times New Roman" pitchFamily="18" charset="0"/>
              </a:rPr>
              <a:t>Thảo luận nhóm </a:t>
            </a:r>
            <a:r>
              <a:rPr lang="en-US" sz="3000" dirty="0">
                <a:latin typeface="Times New Roman" pitchFamily="18" charset="0"/>
                <a:cs typeface="Times New Roman" pitchFamily="18" charset="0"/>
              </a:rPr>
              <a:t>4</a:t>
            </a:r>
            <a:r>
              <a:rPr lang="vi-VN" sz="3000" dirty="0">
                <a:latin typeface="Times New Roman" pitchFamily="18" charset="0"/>
                <a:cs typeface="Times New Roman" pitchFamily="18" charset="0"/>
              </a:rPr>
              <a:t> phút hoàn thành phiếu học tập số </a:t>
            </a:r>
            <a:r>
              <a:rPr lang="en-US" sz="3000" dirty="0">
                <a:latin typeface="Times New Roman" pitchFamily="18" charset="0"/>
                <a:cs typeface="Times New Roman" pitchFamily="18" charset="0"/>
              </a:rPr>
              <a:t>2.</a:t>
            </a:r>
            <a:endParaRPr lang="vi-VN" sz="3000" dirty="0">
              <a:latin typeface="Times New Roman" pitchFamily="18" charset="0"/>
              <a:cs typeface="Times New Roman" pitchFamily="18" charset="0"/>
            </a:endParaRPr>
          </a:p>
        </p:txBody>
      </p:sp>
    </p:spTree>
    <p:extLst>
      <p:ext uri="{BB962C8B-B14F-4D97-AF65-F5344CB8AC3E}">
        <p14:creationId xmlns:p14="http://schemas.microsoft.com/office/powerpoint/2010/main" val="1446539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40317640"/>
              </p:ext>
            </p:extLst>
          </p:nvPr>
        </p:nvGraphicFramePr>
        <p:xfrm>
          <a:off x="396082" y="692719"/>
          <a:ext cx="8568951" cy="5832625"/>
        </p:xfrm>
        <a:graphic>
          <a:graphicData uri="http://schemas.openxmlformats.org/drawingml/2006/table">
            <a:tbl>
              <a:tblPr firstRow="1" firstCol="1" bandRow="1"/>
              <a:tblGrid>
                <a:gridCol w="1836859">
                  <a:extLst>
                    <a:ext uri="{9D8B030D-6E8A-4147-A177-3AD203B41FA5}">
                      <a16:colId xmlns:a16="http://schemas.microsoft.com/office/drawing/2014/main" val="20000"/>
                    </a:ext>
                  </a:extLst>
                </a:gridCol>
                <a:gridCol w="1898625">
                  <a:extLst>
                    <a:ext uri="{9D8B030D-6E8A-4147-A177-3AD203B41FA5}">
                      <a16:colId xmlns:a16="http://schemas.microsoft.com/office/drawing/2014/main" val="20001"/>
                    </a:ext>
                  </a:extLst>
                </a:gridCol>
                <a:gridCol w="1532704">
                  <a:extLst>
                    <a:ext uri="{9D8B030D-6E8A-4147-A177-3AD203B41FA5}">
                      <a16:colId xmlns:a16="http://schemas.microsoft.com/office/drawing/2014/main" val="20002"/>
                    </a:ext>
                  </a:extLst>
                </a:gridCol>
                <a:gridCol w="1693212">
                  <a:extLst>
                    <a:ext uri="{9D8B030D-6E8A-4147-A177-3AD203B41FA5}">
                      <a16:colId xmlns:a16="http://schemas.microsoft.com/office/drawing/2014/main" val="20003"/>
                    </a:ext>
                  </a:extLst>
                </a:gridCol>
                <a:gridCol w="1607551">
                  <a:extLst>
                    <a:ext uri="{9D8B030D-6E8A-4147-A177-3AD203B41FA5}">
                      <a16:colId xmlns:a16="http://schemas.microsoft.com/office/drawing/2014/main" val="20004"/>
                    </a:ext>
                  </a:extLst>
                </a:gridCol>
              </a:tblGrid>
              <a:tr h="896348">
                <a:tc>
                  <a:txBody>
                    <a:bodyPr/>
                    <a:lstStyle/>
                    <a:p>
                      <a:pPr indent="304800" algn="ctr">
                        <a:lnSpc>
                          <a:spcPct val="110000"/>
                        </a:lnSpc>
                        <a:spcBef>
                          <a:spcPts val="600"/>
                        </a:spcBef>
                        <a:spcAft>
                          <a:spcPts val="600"/>
                        </a:spcAft>
                      </a:pPr>
                      <a:r>
                        <a:rPr lang="en-US" sz="2800" b="1" dirty="0" err="1">
                          <a:solidFill>
                            <a:srgbClr val="000000"/>
                          </a:solidFill>
                          <a:effectLst/>
                          <a:latin typeface="Times New Roman"/>
                          <a:ea typeface="Segoe UI"/>
                          <a:cs typeface="Times New Roman"/>
                        </a:rPr>
                        <a:t>Nguyên</a:t>
                      </a:r>
                      <a:r>
                        <a:rPr lang="en-US" sz="2800" b="1" dirty="0">
                          <a:solidFill>
                            <a:srgbClr val="000000"/>
                          </a:solidFill>
                          <a:effectLst/>
                          <a:latin typeface="Times New Roman"/>
                          <a:ea typeface="Segoe UI"/>
                          <a:cs typeface="Times New Roman"/>
                        </a:rPr>
                        <a:t> </a:t>
                      </a:r>
                      <a:r>
                        <a:rPr lang="vi-VN" sz="2800" b="1" dirty="0">
                          <a:solidFill>
                            <a:srgbClr val="000000"/>
                          </a:solidFill>
                          <a:effectLst/>
                          <a:latin typeface="Times New Roman"/>
                          <a:ea typeface="Segoe UI"/>
                          <a:cs typeface="Times New Roman"/>
                        </a:rPr>
                        <a:t>liệu</a:t>
                      </a:r>
                      <a:endParaRPr lang="vi-VN" sz="2800" dirty="0">
                        <a:solidFill>
                          <a:srgbClr val="000000"/>
                        </a:solidFill>
                        <a:effectLst/>
                        <a:latin typeface="Times New Roman"/>
                        <a:ea typeface="Calibri"/>
                        <a:cs typeface="Times New Roman"/>
                      </a:endParaRPr>
                    </a:p>
                    <a:p>
                      <a:pPr algn="just">
                        <a:lnSpc>
                          <a:spcPct val="110000"/>
                        </a:lnSpc>
                        <a:spcBef>
                          <a:spcPts val="600"/>
                        </a:spcBef>
                        <a:spcAft>
                          <a:spcPts val="600"/>
                        </a:spcAft>
                      </a:pPr>
                      <a:r>
                        <a:rPr lang="vi-VN" sz="2800" b="1" dirty="0">
                          <a:solidFill>
                            <a:srgbClr val="000000"/>
                          </a:solidFill>
                          <a:effectLst/>
                          <a:latin typeface="Times New Roman"/>
                          <a:ea typeface="Segoe UI"/>
                          <a:cs typeface="Times New Roman"/>
                        </a:rPr>
                        <a:t>Đặc điểm</a:t>
                      </a:r>
                      <a:endParaRPr lang="vi-VN" sz="28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E0EC"/>
                    </a:solidFill>
                  </a:tcPr>
                </a:tc>
                <a:tc>
                  <a:txBody>
                    <a:bodyPr/>
                    <a:lstStyle/>
                    <a:p>
                      <a:pPr algn="ctr">
                        <a:lnSpc>
                          <a:spcPct val="110000"/>
                        </a:lnSpc>
                        <a:spcBef>
                          <a:spcPts val="600"/>
                        </a:spcBef>
                        <a:spcAft>
                          <a:spcPts val="600"/>
                        </a:spcAft>
                      </a:pPr>
                      <a:r>
                        <a:rPr lang="vi-VN" sz="2800" b="1">
                          <a:solidFill>
                            <a:srgbClr val="000000"/>
                          </a:solidFill>
                          <a:effectLst/>
                          <a:latin typeface="Times New Roman"/>
                          <a:ea typeface="Segoe UI"/>
                          <a:cs typeface="Times New Roman"/>
                        </a:rPr>
                        <a:t>Đá vôi</a:t>
                      </a:r>
                      <a:endParaRPr lang="vi-VN" sz="28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800" b="1" dirty="0">
                          <a:solidFill>
                            <a:srgbClr val="000000"/>
                          </a:solidFill>
                          <a:effectLst/>
                          <a:latin typeface="Times New Roman"/>
                          <a:ea typeface="Segoe UI"/>
                          <a:cs typeface="Times New Roman"/>
                        </a:rPr>
                        <a:t>Quặng</a:t>
                      </a:r>
                      <a:endParaRPr lang="vi-VN" sz="2800" dirty="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800" b="1">
                          <a:solidFill>
                            <a:srgbClr val="000000"/>
                          </a:solidFill>
                          <a:effectLst/>
                          <a:latin typeface="Times New Roman"/>
                          <a:ea typeface="Segoe UI"/>
                          <a:cs typeface="Times New Roman"/>
                        </a:rPr>
                        <a:t>Cát</a:t>
                      </a:r>
                      <a:endParaRPr lang="vi-VN" sz="28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800" b="1">
                          <a:solidFill>
                            <a:srgbClr val="000000"/>
                          </a:solidFill>
                          <a:effectLst/>
                          <a:latin typeface="Times New Roman"/>
                          <a:ea typeface="Segoe UI"/>
                          <a:cs typeface="Times New Roman"/>
                        </a:rPr>
                        <a:t>Nước biển</a:t>
                      </a:r>
                      <a:endParaRPr lang="vi-VN" sz="28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extLst>
                  <a:ext uri="{0D108BD9-81ED-4DB2-BD59-A6C34878D82A}">
                    <a16:rowId xmlns:a16="http://schemas.microsoft.com/office/drawing/2014/main" val="10000"/>
                  </a:ext>
                </a:extLst>
              </a:tr>
              <a:tr h="517823">
                <a:tc>
                  <a:txBody>
                    <a:bodyPr/>
                    <a:lstStyle/>
                    <a:p>
                      <a:pPr algn="ctr">
                        <a:lnSpc>
                          <a:spcPct val="110000"/>
                        </a:lnSpc>
                        <a:spcBef>
                          <a:spcPts val="600"/>
                        </a:spcBef>
                        <a:spcAft>
                          <a:spcPts val="600"/>
                        </a:spcAft>
                      </a:pPr>
                      <a:r>
                        <a:rPr lang="vi-VN" sz="2800" b="1" dirty="0">
                          <a:solidFill>
                            <a:srgbClr val="000000"/>
                          </a:solidFill>
                          <a:effectLst/>
                          <a:latin typeface="Times New Roman"/>
                          <a:ea typeface="Segoe UI"/>
                          <a:cs typeface="Times New Roman"/>
                        </a:rPr>
                        <a:t>Trạng thái</a:t>
                      </a:r>
                      <a:endParaRPr lang="vi-VN" sz="2800" dirty="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80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88262">
                <a:tc>
                  <a:txBody>
                    <a:bodyPr/>
                    <a:lstStyle/>
                    <a:p>
                      <a:pPr algn="ctr">
                        <a:lnSpc>
                          <a:spcPct val="110000"/>
                        </a:lnSpc>
                        <a:spcBef>
                          <a:spcPts val="600"/>
                        </a:spcBef>
                        <a:spcAft>
                          <a:spcPts val="600"/>
                        </a:spcAft>
                      </a:pPr>
                      <a:r>
                        <a:rPr lang="vi-VN" sz="2800" b="1">
                          <a:solidFill>
                            <a:srgbClr val="000000"/>
                          </a:solidFill>
                          <a:effectLst/>
                          <a:latin typeface="Times New Roman"/>
                          <a:ea typeface="Segoe UI"/>
                          <a:cs typeface="Times New Roman"/>
                        </a:rPr>
                        <a:t>Tính chất cơ bản</a:t>
                      </a:r>
                      <a:endParaRPr lang="vi-VN" sz="28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2843808" y="215642"/>
            <a:ext cx="329346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defRPr/>
            </a:pPr>
            <a:r>
              <a:rPr kumimoji="0" lang="vi-VN" altLang="ja-JP" sz="24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PHIẾU HỌC TẬP </a:t>
            </a:r>
            <a:r>
              <a:rPr kumimoji="0" lang="en-US" altLang="ja-JP" sz="24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2</a:t>
            </a:r>
            <a:endParaRPr kumimoji="0" lang="vi-VN" altLang="ja-JP" sz="24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34" charset="-128"/>
              <a:cs typeface="Arial" pitchFamily="34" charset="0"/>
            </a:endParaRPr>
          </a:p>
        </p:txBody>
      </p:sp>
      <p:sp>
        <p:nvSpPr>
          <p:cNvPr id="7" name="TextBox 6"/>
          <p:cNvSpPr txBox="1"/>
          <p:nvPr/>
        </p:nvSpPr>
        <p:spPr>
          <a:xfrm>
            <a:off x="2617048" y="2190675"/>
            <a:ext cx="11161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Rắn</a:t>
            </a:r>
          </a:p>
        </p:txBody>
      </p:sp>
      <p:sp>
        <p:nvSpPr>
          <p:cNvPr id="8" name="TextBox 7"/>
          <p:cNvSpPr txBox="1"/>
          <p:nvPr/>
        </p:nvSpPr>
        <p:spPr>
          <a:xfrm>
            <a:off x="4439191" y="2190675"/>
            <a:ext cx="9001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Rắn</a:t>
            </a:r>
          </a:p>
        </p:txBody>
      </p:sp>
      <p:sp>
        <p:nvSpPr>
          <p:cNvPr id="9" name="TextBox 8"/>
          <p:cNvSpPr txBox="1"/>
          <p:nvPr/>
        </p:nvSpPr>
        <p:spPr>
          <a:xfrm>
            <a:off x="6120173" y="2220122"/>
            <a:ext cx="9000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Rắn</a:t>
            </a:r>
          </a:p>
        </p:txBody>
      </p:sp>
      <p:sp>
        <p:nvSpPr>
          <p:cNvPr id="10" name="TextBox 9"/>
          <p:cNvSpPr txBox="1"/>
          <p:nvPr/>
        </p:nvSpPr>
        <p:spPr>
          <a:xfrm>
            <a:off x="7554212" y="2165570"/>
            <a:ext cx="9361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Lỏng</a:t>
            </a:r>
          </a:p>
        </p:txBody>
      </p:sp>
      <p:sp>
        <p:nvSpPr>
          <p:cNvPr id="11" name="TextBox 10"/>
          <p:cNvSpPr txBox="1"/>
          <p:nvPr/>
        </p:nvSpPr>
        <p:spPr>
          <a:xfrm>
            <a:off x="2327855" y="2713895"/>
            <a:ext cx="1440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 Cứng</a:t>
            </a:r>
          </a:p>
        </p:txBody>
      </p:sp>
      <p:sp>
        <p:nvSpPr>
          <p:cNvPr id="12" name="TextBox 11"/>
          <p:cNvSpPr txBox="1"/>
          <p:nvPr/>
        </p:nvSpPr>
        <p:spPr>
          <a:xfrm>
            <a:off x="2327855" y="3042059"/>
            <a:ext cx="210987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 Tạo thành vôi khi bị phân hủy</a:t>
            </a:r>
          </a:p>
        </p:txBody>
      </p:sp>
      <p:sp>
        <p:nvSpPr>
          <p:cNvPr id="13" name="TextBox 12"/>
          <p:cNvSpPr txBox="1"/>
          <p:nvPr/>
        </p:nvSpPr>
        <p:spPr>
          <a:xfrm>
            <a:off x="2327855" y="4251892"/>
            <a:ext cx="210987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 Ăn mòn, tạo thành thạch nhũ trong hang động</a:t>
            </a:r>
          </a:p>
        </p:txBody>
      </p:sp>
      <p:sp>
        <p:nvSpPr>
          <p:cNvPr id="15" name="TextBox 14"/>
          <p:cNvSpPr txBox="1"/>
          <p:nvPr/>
        </p:nvSpPr>
        <p:spPr>
          <a:xfrm>
            <a:off x="4158456" y="2772388"/>
            <a:ext cx="14275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 Cứng</a:t>
            </a:r>
          </a:p>
        </p:txBody>
      </p:sp>
      <p:sp>
        <p:nvSpPr>
          <p:cNvPr id="16" name="TextBox 15"/>
          <p:cNvSpPr txBox="1"/>
          <p:nvPr/>
        </p:nvSpPr>
        <p:spPr>
          <a:xfrm>
            <a:off x="4149521" y="4224040"/>
            <a:ext cx="168553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 Bị ăn mòn</a:t>
            </a:r>
          </a:p>
        </p:txBody>
      </p:sp>
      <p:sp>
        <p:nvSpPr>
          <p:cNvPr id="17" name="TextBox 16"/>
          <p:cNvSpPr txBox="1"/>
          <p:nvPr/>
        </p:nvSpPr>
        <p:spPr>
          <a:xfrm>
            <a:off x="4181161" y="3267450"/>
            <a:ext cx="136568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 Dẫn nhiệt</a:t>
            </a:r>
          </a:p>
        </p:txBody>
      </p:sp>
      <p:sp>
        <p:nvSpPr>
          <p:cNvPr id="19" name="TextBox 18"/>
          <p:cNvSpPr txBox="1"/>
          <p:nvPr/>
        </p:nvSpPr>
        <p:spPr>
          <a:xfrm>
            <a:off x="5619402" y="2798059"/>
            <a:ext cx="178988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 Dạng hạt, cứng</a:t>
            </a:r>
          </a:p>
        </p:txBody>
      </p:sp>
      <p:sp>
        <p:nvSpPr>
          <p:cNvPr id="20" name="TextBox 19"/>
          <p:cNvSpPr txBox="1"/>
          <p:nvPr/>
        </p:nvSpPr>
        <p:spPr>
          <a:xfrm>
            <a:off x="5796954" y="3797989"/>
            <a:ext cx="158390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 Tạo với xi măng tạo thành hỗn hợp kết dính</a:t>
            </a:r>
          </a:p>
        </p:txBody>
      </p:sp>
      <p:sp>
        <p:nvSpPr>
          <p:cNvPr id="22" name="TextBox 21"/>
          <p:cNvSpPr txBox="1"/>
          <p:nvPr/>
        </p:nvSpPr>
        <p:spPr>
          <a:xfrm>
            <a:off x="7453411" y="2832512"/>
            <a:ext cx="158417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rPr>
              <a:t>- Khi làm bay hơi nước sẽ thu được muối ăn</a:t>
            </a:r>
          </a:p>
        </p:txBody>
      </p:sp>
    </p:spTree>
    <p:extLst>
      <p:ext uri="{BB962C8B-B14F-4D97-AF65-F5344CB8AC3E}">
        <p14:creationId xmlns:p14="http://schemas.microsoft.com/office/powerpoint/2010/main" val="1953659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heckerboard(across)">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heckerboard(across)">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checkerboard(across)">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checkerboard(across)">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checkerboard(across)">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5" grpId="0"/>
      <p:bldP spid="16" grpId="0"/>
      <p:bldP spid="17" grpId="0"/>
      <p:bldP spid="19"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0840845"/>
              </p:ext>
            </p:extLst>
          </p:nvPr>
        </p:nvGraphicFramePr>
        <p:xfrm>
          <a:off x="323528" y="675053"/>
          <a:ext cx="8568951" cy="4122099"/>
        </p:xfrm>
        <a:graphic>
          <a:graphicData uri="http://schemas.openxmlformats.org/drawingml/2006/table">
            <a:tbl>
              <a:tblPr firstRow="1" firstCol="1" bandRow="1"/>
              <a:tblGrid>
                <a:gridCol w="1836859">
                  <a:extLst>
                    <a:ext uri="{9D8B030D-6E8A-4147-A177-3AD203B41FA5}">
                      <a16:colId xmlns:a16="http://schemas.microsoft.com/office/drawing/2014/main" val="20000"/>
                    </a:ext>
                  </a:extLst>
                </a:gridCol>
                <a:gridCol w="1898625">
                  <a:extLst>
                    <a:ext uri="{9D8B030D-6E8A-4147-A177-3AD203B41FA5}">
                      <a16:colId xmlns:a16="http://schemas.microsoft.com/office/drawing/2014/main" val="20001"/>
                    </a:ext>
                  </a:extLst>
                </a:gridCol>
                <a:gridCol w="1532704">
                  <a:extLst>
                    <a:ext uri="{9D8B030D-6E8A-4147-A177-3AD203B41FA5}">
                      <a16:colId xmlns:a16="http://schemas.microsoft.com/office/drawing/2014/main" val="20002"/>
                    </a:ext>
                  </a:extLst>
                </a:gridCol>
                <a:gridCol w="1693212">
                  <a:extLst>
                    <a:ext uri="{9D8B030D-6E8A-4147-A177-3AD203B41FA5}">
                      <a16:colId xmlns:a16="http://schemas.microsoft.com/office/drawing/2014/main" val="20003"/>
                    </a:ext>
                  </a:extLst>
                </a:gridCol>
                <a:gridCol w="1607551">
                  <a:extLst>
                    <a:ext uri="{9D8B030D-6E8A-4147-A177-3AD203B41FA5}">
                      <a16:colId xmlns:a16="http://schemas.microsoft.com/office/drawing/2014/main" val="20004"/>
                    </a:ext>
                  </a:extLst>
                </a:gridCol>
              </a:tblGrid>
              <a:tr h="896348">
                <a:tc>
                  <a:txBody>
                    <a:bodyPr/>
                    <a:lstStyle/>
                    <a:p>
                      <a:pPr indent="304800" algn="ctr">
                        <a:lnSpc>
                          <a:spcPct val="110000"/>
                        </a:lnSpc>
                        <a:spcBef>
                          <a:spcPts val="600"/>
                        </a:spcBef>
                        <a:spcAft>
                          <a:spcPts val="600"/>
                        </a:spcAft>
                      </a:pPr>
                      <a:r>
                        <a:rPr lang="en-US" sz="2800" b="1" dirty="0" err="1">
                          <a:solidFill>
                            <a:srgbClr val="000000"/>
                          </a:solidFill>
                          <a:effectLst/>
                          <a:latin typeface="Times New Roman"/>
                          <a:ea typeface="Segoe UI"/>
                          <a:cs typeface="Times New Roman"/>
                        </a:rPr>
                        <a:t>Nguyên</a:t>
                      </a:r>
                      <a:r>
                        <a:rPr lang="en-US" sz="2800" b="1" dirty="0">
                          <a:solidFill>
                            <a:srgbClr val="000000"/>
                          </a:solidFill>
                          <a:effectLst/>
                          <a:latin typeface="Times New Roman"/>
                          <a:ea typeface="Segoe UI"/>
                          <a:cs typeface="Times New Roman"/>
                        </a:rPr>
                        <a:t> </a:t>
                      </a:r>
                      <a:r>
                        <a:rPr lang="vi-VN" sz="2800" b="1" dirty="0">
                          <a:solidFill>
                            <a:srgbClr val="000000"/>
                          </a:solidFill>
                          <a:effectLst/>
                          <a:latin typeface="Times New Roman"/>
                          <a:ea typeface="Segoe UI"/>
                          <a:cs typeface="Times New Roman"/>
                        </a:rPr>
                        <a:t>liệu</a:t>
                      </a:r>
                      <a:endParaRPr lang="vi-VN" sz="2800" dirty="0">
                        <a:solidFill>
                          <a:srgbClr val="000000"/>
                        </a:solidFill>
                        <a:effectLst/>
                        <a:latin typeface="Times New Roman"/>
                        <a:ea typeface="Calibri"/>
                        <a:cs typeface="Times New Roman"/>
                      </a:endParaRPr>
                    </a:p>
                    <a:p>
                      <a:pPr algn="just">
                        <a:lnSpc>
                          <a:spcPct val="110000"/>
                        </a:lnSpc>
                        <a:spcBef>
                          <a:spcPts val="600"/>
                        </a:spcBef>
                        <a:spcAft>
                          <a:spcPts val="600"/>
                        </a:spcAft>
                      </a:pPr>
                      <a:r>
                        <a:rPr lang="vi-VN" sz="2800" b="1" dirty="0">
                          <a:solidFill>
                            <a:srgbClr val="000000"/>
                          </a:solidFill>
                          <a:effectLst/>
                          <a:latin typeface="Times New Roman"/>
                          <a:ea typeface="Segoe UI"/>
                          <a:cs typeface="Times New Roman"/>
                        </a:rPr>
                        <a:t>Đặc điểm</a:t>
                      </a:r>
                      <a:endParaRPr lang="vi-VN" sz="28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E0EC"/>
                    </a:solidFill>
                  </a:tcPr>
                </a:tc>
                <a:tc>
                  <a:txBody>
                    <a:bodyPr/>
                    <a:lstStyle/>
                    <a:p>
                      <a:pPr algn="ctr">
                        <a:lnSpc>
                          <a:spcPct val="110000"/>
                        </a:lnSpc>
                        <a:spcBef>
                          <a:spcPts val="600"/>
                        </a:spcBef>
                        <a:spcAft>
                          <a:spcPts val="600"/>
                        </a:spcAft>
                      </a:pPr>
                      <a:r>
                        <a:rPr lang="vi-VN" sz="2800" b="1">
                          <a:solidFill>
                            <a:srgbClr val="000000"/>
                          </a:solidFill>
                          <a:effectLst/>
                          <a:latin typeface="Times New Roman"/>
                          <a:ea typeface="Segoe UI"/>
                          <a:cs typeface="Times New Roman"/>
                        </a:rPr>
                        <a:t>Đá vôi</a:t>
                      </a:r>
                      <a:endParaRPr lang="vi-VN" sz="28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800" b="1" dirty="0">
                          <a:solidFill>
                            <a:srgbClr val="000000"/>
                          </a:solidFill>
                          <a:effectLst/>
                          <a:latin typeface="Times New Roman"/>
                          <a:ea typeface="Segoe UI"/>
                          <a:cs typeface="Times New Roman"/>
                        </a:rPr>
                        <a:t>Quặng</a:t>
                      </a:r>
                      <a:endParaRPr lang="vi-VN" sz="2800" dirty="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800" b="1">
                          <a:solidFill>
                            <a:srgbClr val="000000"/>
                          </a:solidFill>
                          <a:effectLst/>
                          <a:latin typeface="Times New Roman"/>
                          <a:ea typeface="Segoe UI"/>
                          <a:cs typeface="Times New Roman"/>
                        </a:rPr>
                        <a:t>Cát</a:t>
                      </a:r>
                      <a:endParaRPr lang="vi-VN" sz="28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800" b="1">
                          <a:solidFill>
                            <a:srgbClr val="000000"/>
                          </a:solidFill>
                          <a:effectLst/>
                          <a:latin typeface="Times New Roman"/>
                          <a:ea typeface="Segoe UI"/>
                          <a:cs typeface="Times New Roman"/>
                        </a:rPr>
                        <a:t>Nước biển</a:t>
                      </a:r>
                      <a:endParaRPr lang="vi-VN" sz="28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extLst>
                  <a:ext uri="{0D108BD9-81ED-4DB2-BD59-A6C34878D82A}">
                    <a16:rowId xmlns:a16="http://schemas.microsoft.com/office/drawing/2014/main" val="10000"/>
                  </a:ext>
                </a:extLst>
              </a:tr>
              <a:tr h="2595559">
                <a:tc>
                  <a:txBody>
                    <a:bodyPr/>
                    <a:lstStyle/>
                    <a:p>
                      <a:pPr algn="ctr">
                        <a:lnSpc>
                          <a:spcPct val="110000"/>
                        </a:lnSpc>
                        <a:spcBef>
                          <a:spcPts val="600"/>
                        </a:spcBef>
                        <a:spcAft>
                          <a:spcPts val="600"/>
                        </a:spcAft>
                      </a:pPr>
                      <a:r>
                        <a:rPr lang="en-US" sz="2800" b="1" dirty="0">
                          <a:solidFill>
                            <a:srgbClr val="000000"/>
                          </a:solidFill>
                          <a:effectLst/>
                          <a:latin typeface="Times New Roman"/>
                          <a:ea typeface="Segoe UI"/>
                          <a:cs typeface="Times New Roman"/>
                        </a:rPr>
                        <a:t>Ứ</a:t>
                      </a:r>
                      <a:r>
                        <a:rPr lang="vi-VN" sz="2800" b="1" dirty="0">
                          <a:solidFill>
                            <a:srgbClr val="000000"/>
                          </a:solidFill>
                          <a:effectLst/>
                          <a:latin typeface="Times New Roman"/>
                          <a:ea typeface="Segoe UI"/>
                          <a:cs typeface="Times New Roman"/>
                        </a:rPr>
                        <a:t>ng dụng</a:t>
                      </a:r>
                      <a:endParaRPr lang="vi-VN" sz="2800" dirty="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8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612765" y="71943"/>
            <a:ext cx="329346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defRPr/>
            </a:pPr>
            <a:r>
              <a:rPr kumimoji="0" lang="vi-VN" altLang="ja-JP" sz="25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PHIẾU HỌC TẬP </a:t>
            </a:r>
            <a:r>
              <a:rPr kumimoji="0" lang="en-US" altLang="ja-JP" sz="25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2</a:t>
            </a:r>
            <a:endParaRPr kumimoji="0" lang="vi-VN" altLang="ja-JP" sz="25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34" charset="-128"/>
              <a:cs typeface="Arial" pitchFamily="34" charset="0"/>
            </a:endParaRPr>
          </a:p>
        </p:txBody>
      </p:sp>
      <p:sp>
        <p:nvSpPr>
          <p:cNvPr id="14" name="TextBox 13"/>
          <p:cNvSpPr txBox="1"/>
          <p:nvPr/>
        </p:nvSpPr>
        <p:spPr>
          <a:xfrm>
            <a:off x="2399281" y="2334533"/>
            <a:ext cx="182649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vật liệu xây dựng: </a:t>
            </a:r>
            <a:r>
              <a:rPr lang="en-US" sz="2800" noProof="0" dirty="0">
                <a:solidFill>
                  <a:prstClr val="black"/>
                </a:solidFill>
                <a:latin typeface="Times New Roman" pitchFamily="18" charset="0"/>
                <a:cs typeface="Times New Roman" pitchFamily="18" charset="0"/>
              </a:rPr>
              <a:t>v</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ôi, xi măng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8" name="TextBox 17"/>
          <p:cNvSpPr txBox="1"/>
          <p:nvPr/>
        </p:nvSpPr>
        <p:spPr>
          <a:xfrm>
            <a:off x="4099338" y="2420888"/>
            <a:ext cx="165618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Đ</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iều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kim loại,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phân bón</a:t>
            </a:r>
          </a:p>
        </p:txBody>
      </p:sp>
      <p:sp>
        <p:nvSpPr>
          <p:cNvPr id="21" name="TextBox 20"/>
          <p:cNvSpPr txBox="1"/>
          <p:nvPr/>
        </p:nvSpPr>
        <p:spPr>
          <a:xfrm>
            <a:off x="5749479" y="2441375"/>
            <a:ext cx="159499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thủy tinh, bê tông</a:t>
            </a:r>
          </a:p>
        </p:txBody>
      </p:sp>
      <p:sp>
        <p:nvSpPr>
          <p:cNvPr id="23" name="TextBox 22"/>
          <p:cNvSpPr txBox="1"/>
          <p:nvPr/>
        </p:nvSpPr>
        <p:spPr>
          <a:xfrm>
            <a:off x="7286098" y="2334533"/>
            <a:ext cx="168374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muối ăn, xút,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chlorine,…</a:t>
            </a:r>
            <a:endPar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23605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heckerboard(across)">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8"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87624" y="452279"/>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12" name="TextBox 11"/>
          <p:cNvSpPr txBox="1"/>
          <p:nvPr/>
        </p:nvSpPr>
        <p:spPr>
          <a:xfrm>
            <a:off x="35496" y="1028343"/>
            <a:ext cx="8856984" cy="553998"/>
          </a:xfrm>
          <a:prstGeom prst="rect">
            <a:avLst/>
          </a:prstGeom>
          <a:noFill/>
        </p:spPr>
        <p:txBody>
          <a:bodyPr wrap="square" rtlCol="0">
            <a:spAutoFit/>
          </a:bodyPr>
          <a:lstStyle/>
          <a:p>
            <a:r>
              <a:rPr lang="en-US" sz="3000" b="1" dirty="0">
                <a:solidFill>
                  <a:srgbClr val="FF0000"/>
                </a:solidFill>
                <a:latin typeface="+mj-lt"/>
              </a:rPr>
              <a:t>2.</a:t>
            </a:r>
            <a:r>
              <a:rPr lang="vi-VN" sz="3000" b="1" dirty="0">
                <a:solidFill>
                  <a:srgbClr val="FF0000"/>
                </a:solidFill>
                <a:latin typeface="+mj-lt"/>
              </a:rPr>
              <a:t> Một số tính chất và ứng dụng của nguyên liệu </a:t>
            </a:r>
          </a:p>
        </p:txBody>
      </p:sp>
      <p:sp>
        <p:nvSpPr>
          <p:cNvPr id="13" name="TextBox 12"/>
          <p:cNvSpPr txBox="1"/>
          <p:nvPr/>
        </p:nvSpPr>
        <p:spPr>
          <a:xfrm>
            <a:off x="873619" y="4050798"/>
            <a:ext cx="8064896" cy="1015663"/>
          </a:xfrm>
          <a:prstGeom prst="rect">
            <a:avLst/>
          </a:prstGeom>
          <a:noFill/>
        </p:spPr>
        <p:txBody>
          <a:bodyPr wrap="square" rtlCol="0">
            <a:spAutoFit/>
          </a:bodyPr>
          <a:lstStyle/>
          <a:p>
            <a:r>
              <a:rPr lang="vi-VN" sz="3000" b="1" i="1" dirty="0">
                <a:solidFill>
                  <a:srgbClr val="FF0000"/>
                </a:solidFill>
                <a:latin typeface="+mj-lt"/>
              </a:rPr>
              <a:t>Qua bảng trên, em có nhận xét gì về tính chất và ứng dụng của nguyên liệu? </a:t>
            </a:r>
          </a:p>
        </p:txBody>
      </p:sp>
      <p:sp>
        <p:nvSpPr>
          <p:cNvPr id="14" name="TextBox 13"/>
          <p:cNvSpPr txBox="1"/>
          <p:nvPr/>
        </p:nvSpPr>
        <p:spPr>
          <a:xfrm>
            <a:off x="231239" y="1650141"/>
            <a:ext cx="8517225" cy="2400657"/>
          </a:xfrm>
          <a:prstGeom prst="rect">
            <a:avLst/>
          </a:prstGeom>
          <a:noFill/>
        </p:spPr>
        <p:txBody>
          <a:bodyPr wrap="square" rtlCol="0">
            <a:spAutoFit/>
          </a:bodyPr>
          <a:lstStyle/>
          <a:p>
            <a:pPr algn="just"/>
            <a:r>
              <a:rPr lang="vi-VN" sz="3000" dirty="0">
                <a:latin typeface="+mj-lt"/>
              </a:rPr>
              <a:t>     Các nguyên liệu khác nhau có tính chất khác nhau như: tính cứng, dẫn điện, dẫn nhiệt, khả năng bay hơi, cháy, hòa tan, phân hủy, ăn mòn,.. Dựa vào </a:t>
            </a:r>
            <a:r>
              <a:rPr lang="en-US" sz="3000" dirty="0" err="1">
                <a:latin typeface="Times New Roman" panose="02020603050405020304" pitchFamily="18" charset="0"/>
                <a:cs typeface="Times New Roman" panose="02020603050405020304" pitchFamily="18" charset="0"/>
              </a:rPr>
              <a:t>tính</a:t>
            </a:r>
            <a:r>
              <a:rPr lang="vi-VN" sz="3000" dirty="0">
                <a:latin typeface="+mj-lt"/>
              </a:rPr>
              <a:t> chất của nguyên liệu mà ta sử dụng chúng vào những mục đích khác nhau.</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42528"/>
            <a:ext cx="838200" cy="838200"/>
          </a:xfrm>
          <a:prstGeom prst="rect">
            <a:avLst/>
          </a:prstGeom>
        </p:spPr>
      </p:pic>
    </p:spTree>
    <p:extLst>
      <p:ext uri="{BB962C8B-B14F-4D97-AF65-F5344CB8AC3E}">
        <p14:creationId xmlns:p14="http://schemas.microsoft.com/office/powerpoint/2010/main" val="21971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51937"/>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5" name="TextBox 4"/>
          <p:cNvSpPr txBox="1"/>
          <p:nvPr/>
        </p:nvSpPr>
        <p:spPr>
          <a:xfrm>
            <a:off x="35496" y="871552"/>
            <a:ext cx="8856984" cy="1477328"/>
          </a:xfrm>
          <a:prstGeom prst="rect">
            <a:avLst/>
          </a:prstGeom>
          <a:noFill/>
        </p:spPr>
        <p:txBody>
          <a:bodyPr wrap="square" rtlCol="0">
            <a:spAutoFit/>
          </a:bodyPr>
          <a:lstStyle/>
          <a:p>
            <a:r>
              <a:rPr lang="en-US" sz="3000" b="1" dirty="0">
                <a:solidFill>
                  <a:srgbClr val="FF0000"/>
                </a:solidFill>
                <a:latin typeface="+mj-lt"/>
              </a:rPr>
              <a:t>3.</a:t>
            </a:r>
            <a:r>
              <a:rPr lang="vi-VN" sz="3000" b="1" dirty="0">
                <a:solidFill>
                  <a:srgbClr val="FF0000"/>
                </a:solidFill>
                <a:latin typeface="+mj-lt"/>
              </a:rPr>
              <a:t> Sử dụng nguyên liệu an toàn, hiệu quả và bảo đảm sự phát triển bền vững </a:t>
            </a:r>
          </a:p>
          <a:p>
            <a:endParaRPr lang="vi-VN" sz="3000" b="1" dirty="0">
              <a:solidFill>
                <a:srgbClr val="FF0000"/>
              </a:solidFill>
              <a:latin typeface="+mj-lt"/>
            </a:endParaRPr>
          </a:p>
        </p:txBody>
      </p:sp>
      <p:sp>
        <p:nvSpPr>
          <p:cNvPr id="6" name="TextBox 5"/>
          <p:cNvSpPr txBox="1"/>
          <p:nvPr/>
        </p:nvSpPr>
        <p:spPr>
          <a:xfrm>
            <a:off x="251520" y="2341329"/>
            <a:ext cx="8640960" cy="1015663"/>
          </a:xfrm>
          <a:prstGeom prst="rect">
            <a:avLst/>
          </a:prstGeom>
          <a:noFill/>
        </p:spPr>
        <p:txBody>
          <a:bodyPr wrap="square" rtlCol="0">
            <a:spAutoFit/>
          </a:bodyPr>
          <a:lstStyle/>
          <a:p>
            <a:r>
              <a:rPr lang="vi-VN" sz="3000" b="1" i="1" dirty="0">
                <a:latin typeface="Times New Roman" panose="02020603050405020304" pitchFamily="18" charset="0"/>
                <a:cs typeface="Times New Roman" panose="02020603050405020304" pitchFamily="18" charset="0"/>
              </a:rPr>
              <a:t>Quan sát </a:t>
            </a:r>
            <a:r>
              <a:rPr lang="en-US" sz="3000" b="1" i="1" dirty="0" err="1">
                <a:latin typeface="Times New Roman" panose="02020603050405020304" pitchFamily="18" charset="0"/>
                <a:cs typeface="Times New Roman" panose="02020603050405020304" pitchFamily="18" charset="0"/>
              </a:rPr>
              <a:t>hình</a:t>
            </a:r>
            <a:r>
              <a:rPr lang="en-US" sz="3000" b="1" i="1" dirty="0">
                <a:latin typeface="Times New Roman" panose="02020603050405020304" pitchFamily="18" charset="0"/>
                <a:cs typeface="Times New Roman" panose="02020603050405020304" pitchFamily="18" charset="0"/>
              </a:rPr>
              <a:t>, T</a:t>
            </a:r>
            <a:r>
              <a:rPr lang="vi-VN" sz="3000" b="1" i="1" dirty="0">
                <a:latin typeface="Times New Roman" panose="02020603050405020304" pitchFamily="18" charset="0"/>
                <a:cs typeface="Times New Roman" panose="02020603050405020304" pitchFamily="18" charset="0"/>
              </a:rPr>
              <a:t>hảo luận nhóm </a:t>
            </a:r>
            <a:r>
              <a:rPr lang="en-US" sz="3000" b="1" i="1" dirty="0">
                <a:latin typeface="Times New Roman" panose="02020603050405020304" pitchFamily="18" charset="0"/>
                <a:cs typeface="Times New Roman" panose="02020603050405020304" pitchFamily="18" charset="0"/>
              </a:rPr>
              <a:t>4</a:t>
            </a:r>
            <a:r>
              <a:rPr lang="vi-VN" sz="3000" b="1" i="1" dirty="0">
                <a:latin typeface="Times New Roman" panose="02020603050405020304" pitchFamily="18" charset="0"/>
                <a:cs typeface="Times New Roman" panose="02020603050405020304" pitchFamily="18" charset="0"/>
              </a:rPr>
              <a:t> phút hoàn thành phiếu học tập số 4</a:t>
            </a:r>
            <a:r>
              <a:rPr lang="en-US" sz="3000" b="1" i="1" dirty="0">
                <a:latin typeface="Times New Roman" panose="02020603050405020304" pitchFamily="18" charset="0"/>
                <a:cs typeface="Times New Roman" panose="02020603050405020304" pitchFamily="18" charset="0"/>
              </a:rPr>
              <a:t>.</a:t>
            </a:r>
            <a:endParaRPr lang="vi-VN" sz="3000" b="1" i="1"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046291814"/>
              </p:ext>
            </p:extLst>
          </p:nvPr>
        </p:nvGraphicFramePr>
        <p:xfrm>
          <a:off x="467544" y="3429000"/>
          <a:ext cx="7920880" cy="3240360"/>
        </p:xfrm>
        <a:graphic>
          <a:graphicData uri="http://schemas.openxmlformats.org/presentationml/2006/ole">
            <mc:AlternateContent xmlns:mc="http://schemas.openxmlformats.org/markup-compatibility/2006">
              <mc:Choice xmlns:v="urn:schemas-microsoft-com:vml" Requires="v">
                <p:oleObj spid="_x0000_s11315" name="Document" r:id="rId3" imgW="6290001" imgH="2686638" progId="Word.Document.12">
                  <p:embed/>
                </p:oleObj>
              </mc:Choice>
              <mc:Fallback>
                <p:oleObj name="Document" r:id="rId3" imgW="6290001" imgH="2686638" progId="Word.Document.12">
                  <p:embed/>
                  <p:pic>
                    <p:nvPicPr>
                      <p:cNvPr id="0" name=""/>
                      <p:cNvPicPr/>
                      <p:nvPr/>
                    </p:nvPicPr>
                    <p:blipFill>
                      <a:blip r:embed="rId4"/>
                      <a:stretch>
                        <a:fillRect/>
                      </a:stretch>
                    </p:blipFill>
                    <p:spPr>
                      <a:xfrm>
                        <a:off x="467544" y="3429000"/>
                        <a:ext cx="7920880" cy="3240360"/>
                      </a:xfrm>
                      <a:prstGeom prst="rect">
                        <a:avLst/>
                      </a:prstGeom>
                    </p:spPr>
                  </p:pic>
                </p:oleObj>
              </mc:Fallback>
            </mc:AlternateContent>
          </a:graphicData>
        </a:graphic>
      </p:graphicFrame>
      <p:sp>
        <p:nvSpPr>
          <p:cNvPr id="2" name="TextBox 1"/>
          <p:cNvSpPr txBox="1"/>
          <p:nvPr/>
        </p:nvSpPr>
        <p:spPr>
          <a:xfrm>
            <a:off x="107504" y="1794882"/>
            <a:ext cx="6192688" cy="553998"/>
          </a:xfrm>
          <a:prstGeom prst="rect">
            <a:avLst/>
          </a:prstGeom>
          <a:noFill/>
        </p:spPr>
        <p:txBody>
          <a:bodyPr wrap="square" rtlCol="0">
            <a:spAutoFit/>
          </a:bodyPr>
          <a:lstStyle/>
          <a:p>
            <a:r>
              <a:rPr lang="en-US" sz="3000" b="1" i="1" dirty="0">
                <a:solidFill>
                  <a:schemeClr val="tx2">
                    <a:lumMod val="75000"/>
                  </a:schemeClr>
                </a:solidFill>
                <a:latin typeface="Times New Roman" panose="02020603050405020304" pitchFamily="18" charset="0"/>
                <a:cs typeface="Times New Roman" panose="02020603050405020304" pitchFamily="18" charset="0"/>
              </a:rPr>
              <a:t>a.</a:t>
            </a:r>
            <a:r>
              <a:rPr lang="vi-VN" sz="3000" b="1" i="1" dirty="0">
                <a:solidFill>
                  <a:schemeClr val="tx2">
                    <a:lumMod val="75000"/>
                  </a:schemeClr>
                </a:solidFill>
                <a:latin typeface="Times New Roman" panose="02020603050405020304" pitchFamily="18" charset="0"/>
                <a:cs typeface="Times New Roman" panose="02020603050405020304" pitchFamily="18" charset="0"/>
              </a:rPr>
              <a:t> Khai thác nguyên liệu khoáng sản</a:t>
            </a:r>
          </a:p>
        </p:txBody>
      </p:sp>
    </p:spTree>
    <p:extLst>
      <p:ext uri="{BB962C8B-B14F-4D97-AF65-F5344CB8AC3E}">
        <p14:creationId xmlns:p14="http://schemas.microsoft.com/office/powerpoint/2010/main" val="1696546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65666788"/>
              </p:ext>
            </p:extLst>
          </p:nvPr>
        </p:nvGraphicFramePr>
        <p:xfrm>
          <a:off x="395536" y="980728"/>
          <a:ext cx="8352928" cy="5313105"/>
        </p:xfrm>
        <a:graphic>
          <a:graphicData uri="http://schemas.openxmlformats.org/drawingml/2006/table">
            <a:tbl>
              <a:tblPr firstRow="1" firstCol="1" lastRow="1" lastCol="1" bandRow="1" bandCol="1"/>
              <a:tblGrid>
                <a:gridCol w="8352928">
                  <a:extLst>
                    <a:ext uri="{9D8B030D-6E8A-4147-A177-3AD203B41FA5}">
                      <a16:colId xmlns:a16="http://schemas.microsoft.com/office/drawing/2014/main" val="20000"/>
                    </a:ext>
                  </a:extLst>
                </a:gridCol>
              </a:tblGrid>
              <a:tr h="5313105">
                <a:tc>
                  <a:txBody>
                    <a:bodyPr/>
                    <a:lstStyle/>
                    <a:p>
                      <a:pPr algn="ctr">
                        <a:spcBef>
                          <a:spcPts val="600"/>
                        </a:spcBef>
                        <a:spcAft>
                          <a:spcPts val="600"/>
                        </a:spcAft>
                      </a:pPr>
                      <a:r>
                        <a:rPr lang="en-US" sz="2800" b="1" dirty="0">
                          <a:solidFill>
                            <a:srgbClr val="000000"/>
                          </a:solidFill>
                          <a:effectLst/>
                          <a:latin typeface="Times New Roman"/>
                          <a:ea typeface="Calibri"/>
                        </a:rPr>
                        <a:t>PHIẾU HỌC TẬP 3 </a:t>
                      </a:r>
                      <a:endParaRPr lang="vi-VN" sz="2800" dirty="0">
                        <a:solidFill>
                          <a:srgbClr val="000000"/>
                        </a:solidFill>
                        <a:effectLst/>
                        <a:latin typeface="Times New Roman"/>
                        <a:ea typeface="Calibri"/>
                      </a:endParaRPr>
                    </a:p>
                    <a:p>
                      <a:pPr marL="342900" indent="-342900" algn="just">
                        <a:spcBef>
                          <a:spcPts val="600"/>
                        </a:spcBef>
                        <a:spcAft>
                          <a:spcPts val="600"/>
                        </a:spcAft>
                        <a:buAutoNum type="arabicPeriod"/>
                      </a:pPr>
                      <a:r>
                        <a:rPr lang="en-US" sz="2800" b="0" dirty="0">
                          <a:solidFill>
                            <a:srgbClr val="000000"/>
                          </a:solidFill>
                          <a:effectLst/>
                          <a:latin typeface="Times New Roman"/>
                          <a:ea typeface="Calibri"/>
                        </a:rPr>
                        <a:t>V</a:t>
                      </a:r>
                      <a:r>
                        <a:rPr lang="vi-VN" sz="2800" dirty="0">
                          <a:solidFill>
                            <a:srgbClr val="000000"/>
                          </a:solidFill>
                          <a:effectLst/>
                          <a:latin typeface="Times New Roman"/>
                          <a:ea typeface="Segoe UI"/>
                        </a:rPr>
                        <a:t>iệc khai thác các nguyên liệu khoáng sản tự phát có đảm bảo an toàn không? Giải thích.</a:t>
                      </a:r>
                    </a:p>
                    <a:p>
                      <a:pPr marL="0" indent="0" algn="just">
                        <a:spcBef>
                          <a:spcPts val="600"/>
                        </a:spcBef>
                        <a:spcAft>
                          <a:spcPts val="600"/>
                        </a:spcAft>
                        <a:buNone/>
                      </a:pPr>
                      <a:endParaRPr lang="vi-VN" sz="2800" dirty="0">
                        <a:solidFill>
                          <a:srgbClr val="000000"/>
                        </a:solidFill>
                        <a:effectLst/>
                        <a:latin typeface="Times New Roman"/>
                        <a:ea typeface="Calibri"/>
                      </a:endParaRPr>
                    </a:p>
                    <a:p>
                      <a:pPr algn="just">
                        <a:spcBef>
                          <a:spcPts val="600"/>
                        </a:spcBef>
                        <a:spcAft>
                          <a:spcPts val="600"/>
                        </a:spcAft>
                      </a:pPr>
                      <a:r>
                        <a:rPr lang="vi-VN" sz="2800" b="1" dirty="0">
                          <a:solidFill>
                            <a:srgbClr val="000000"/>
                          </a:solidFill>
                          <a:effectLst/>
                          <a:latin typeface="Times New Roman"/>
                          <a:ea typeface="Calibri"/>
                        </a:rPr>
                        <a:t>2. </a:t>
                      </a:r>
                      <a:r>
                        <a:rPr lang="vi-VN" sz="2800" dirty="0">
                          <a:solidFill>
                            <a:srgbClr val="000000"/>
                          </a:solidFill>
                          <a:effectLst/>
                          <a:latin typeface="Times New Roman"/>
                          <a:ea typeface="Segoe UI"/>
                        </a:rPr>
                        <a:t>Sử dụng nguyên liệu như thế nào để đảm bảo an toàn, hiệu quả?</a:t>
                      </a:r>
                    </a:p>
                    <a:p>
                      <a:pPr algn="just">
                        <a:spcBef>
                          <a:spcPts val="600"/>
                        </a:spcBef>
                        <a:spcAft>
                          <a:spcPts val="600"/>
                        </a:spcAft>
                      </a:pPr>
                      <a:endParaRPr lang="vi-VN" sz="2800" b="1" dirty="0">
                        <a:solidFill>
                          <a:srgbClr val="000000"/>
                        </a:solidFill>
                        <a:effectLst/>
                        <a:latin typeface="Times New Roman"/>
                        <a:ea typeface="Calibri"/>
                      </a:endParaRPr>
                    </a:p>
                    <a:p>
                      <a:pPr algn="just">
                        <a:spcBef>
                          <a:spcPts val="600"/>
                        </a:spcBef>
                        <a:spcAft>
                          <a:spcPts val="600"/>
                        </a:spcAft>
                      </a:pPr>
                      <a:r>
                        <a:rPr lang="vi-VN" sz="2800" b="1" dirty="0">
                          <a:solidFill>
                            <a:srgbClr val="000000"/>
                          </a:solidFill>
                          <a:effectLst/>
                          <a:latin typeface="Times New Roman"/>
                          <a:ea typeface="Calibri"/>
                        </a:rPr>
                        <a:t>3</a:t>
                      </a:r>
                      <a:r>
                        <a:rPr lang="vi-VN" sz="2800" b="1" i="1" dirty="0">
                          <a:solidFill>
                            <a:srgbClr val="000000"/>
                          </a:solidFill>
                          <a:effectLst/>
                          <a:latin typeface="Times New Roman"/>
                          <a:ea typeface="Calibri"/>
                        </a:rPr>
                        <a:t>. </a:t>
                      </a:r>
                      <a:r>
                        <a:rPr lang="vi-VN" sz="2800" dirty="0">
                          <a:solidFill>
                            <a:srgbClr val="000000"/>
                          </a:solidFill>
                          <a:effectLst/>
                          <a:latin typeface="Times New Roman"/>
                          <a:ea typeface="Segoe UI"/>
                        </a:rPr>
                        <a:t>Tại sao phải sử dụng nguyên liệu an toàn, hiệu quả và bảo đảm sự phát triển bền vững?</a:t>
                      </a:r>
                    </a:p>
                    <a:p>
                      <a:pPr algn="just">
                        <a:spcBef>
                          <a:spcPts val="600"/>
                        </a:spcBef>
                        <a:spcAft>
                          <a:spcPts val="600"/>
                        </a:spcAft>
                      </a:pPr>
                      <a:endParaRPr lang="vi-VN" sz="2800" dirty="0">
                        <a:solidFill>
                          <a:srgbClr val="000000"/>
                        </a:solidFill>
                        <a:effectLst/>
                        <a:latin typeface="Times New Roman"/>
                        <a:ea typeface="Calibri"/>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Rectangle 4"/>
          <p:cNvSpPr/>
          <p:nvPr/>
        </p:nvSpPr>
        <p:spPr>
          <a:xfrm>
            <a:off x="2411760" y="287168"/>
            <a:ext cx="392928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THẢO LUẬN NHÓM</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27114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2422305"/>
              </p:ext>
            </p:extLst>
          </p:nvPr>
        </p:nvGraphicFramePr>
        <p:xfrm>
          <a:off x="251520" y="692696"/>
          <a:ext cx="8712968" cy="5943600"/>
        </p:xfrm>
        <a:graphic>
          <a:graphicData uri="http://schemas.openxmlformats.org/drawingml/2006/table">
            <a:tbl>
              <a:tblPr firstRow="1" firstCol="1" lastRow="1" lastCol="1" bandRow="1" bandCol="1"/>
              <a:tblGrid>
                <a:gridCol w="8712968">
                  <a:extLst>
                    <a:ext uri="{9D8B030D-6E8A-4147-A177-3AD203B41FA5}">
                      <a16:colId xmlns:a16="http://schemas.microsoft.com/office/drawing/2014/main" val="20000"/>
                    </a:ext>
                  </a:extLst>
                </a:gridCol>
              </a:tblGrid>
              <a:tr h="5313105">
                <a:tc>
                  <a:txBody>
                    <a:bodyPr/>
                    <a:lstStyle/>
                    <a:p>
                      <a:pPr algn="ctr">
                        <a:spcBef>
                          <a:spcPts val="600"/>
                        </a:spcBef>
                        <a:spcAft>
                          <a:spcPts val="600"/>
                        </a:spcAft>
                      </a:pPr>
                      <a:r>
                        <a:rPr lang="en-US" sz="3200" b="1" dirty="0">
                          <a:solidFill>
                            <a:srgbClr val="000000"/>
                          </a:solidFill>
                          <a:effectLst/>
                          <a:latin typeface="Times New Roman"/>
                          <a:ea typeface="Calibri"/>
                        </a:rPr>
                        <a:t>PHIẾU HỌC TẬP 3 </a:t>
                      </a:r>
                      <a:endParaRPr lang="vi-VN" sz="3200" dirty="0">
                        <a:solidFill>
                          <a:srgbClr val="000000"/>
                        </a:solidFill>
                        <a:effectLst/>
                        <a:latin typeface="Times New Roman"/>
                        <a:ea typeface="Calibri"/>
                      </a:endParaRPr>
                    </a:p>
                    <a:p>
                      <a:pPr marL="342900" indent="-342900" algn="just">
                        <a:spcBef>
                          <a:spcPts val="600"/>
                        </a:spcBef>
                        <a:spcAft>
                          <a:spcPts val="600"/>
                        </a:spcAft>
                        <a:buAutoNum type="arabicPeriod"/>
                      </a:pPr>
                      <a:r>
                        <a:rPr lang="en-US" sz="3200" b="1" dirty="0">
                          <a:solidFill>
                            <a:srgbClr val="000000"/>
                          </a:solidFill>
                          <a:effectLst/>
                          <a:latin typeface="Times New Roman"/>
                          <a:ea typeface="Calibri"/>
                        </a:rPr>
                        <a:t>V</a:t>
                      </a:r>
                      <a:r>
                        <a:rPr lang="vi-VN" sz="3200" dirty="0">
                          <a:solidFill>
                            <a:srgbClr val="000000"/>
                          </a:solidFill>
                          <a:effectLst/>
                          <a:latin typeface="Times New Roman"/>
                          <a:ea typeface="Segoe UI"/>
                        </a:rPr>
                        <a:t>iệc khai thác các nguyên liệu khoáng sản tự phát có đảm bảo an toàn không? Giải thích.</a:t>
                      </a:r>
                    </a:p>
                    <a:p>
                      <a:pPr marL="0" indent="0" algn="just">
                        <a:spcBef>
                          <a:spcPts val="600"/>
                        </a:spcBef>
                        <a:spcAft>
                          <a:spcPts val="600"/>
                        </a:spcAft>
                        <a:buNone/>
                      </a:pPr>
                      <a:endParaRPr lang="vi-VN" sz="3200" dirty="0">
                        <a:solidFill>
                          <a:srgbClr val="000000"/>
                        </a:solidFill>
                        <a:effectLst/>
                        <a:latin typeface="Times New Roman"/>
                        <a:ea typeface="Segoe UI"/>
                      </a:endParaRPr>
                    </a:p>
                    <a:p>
                      <a:pPr marL="0" indent="0" algn="just">
                        <a:spcBef>
                          <a:spcPts val="600"/>
                        </a:spcBef>
                        <a:spcAft>
                          <a:spcPts val="600"/>
                        </a:spcAft>
                        <a:buNone/>
                      </a:pPr>
                      <a:endParaRPr lang="vi-VN" sz="3200" dirty="0">
                        <a:solidFill>
                          <a:srgbClr val="000000"/>
                        </a:solidFill>
                        <a:effectLst/>
                        <a:latin typeface="Times New Roman"/>
                        <a:ea typeface="Calibri"/>
                      </a:endParaRPr>
                    </a:p>
                    <a:p>
                      <a:pPr algn="just">
                        <a:spcBef>
                          <a:spcPts val="600"/>
                        </a:spcBef>
                        <a:spcAft>
                          <a:spcPts val="600"/>
                        </a:spcAft>
                      </a:pPr>
                      <a:r>
                        <a:rPr lang="vi-VN" sz="3200" b="1" dirty="0">
                          <a:solidFill>
                            <a:srgbClr val="000000"/>
                          </a:solidFill>
                          <a:effectLst/>
                          <a:latin typeface="Times New Roman"/>
                          <a:ea typeface="Calibri"/>
                        </a:rPr>
                        <a:t>2. </a:t>
                      </a:r>
                      <a:r>
                        <a:rPr lang="vi-VN" sz="3200" dirty="0">
                          <a:solidFill>
                            <a:srgbClr val="000000"/>
                          </a:solidFill>
                          <a:effectLst/>
                          <a:latin typeface="Times New Roman"/>
                          <a:ea typeface="Segoe UI"/>
                        </a:rPr>
                        <a:t>Sử dụng nguyên liệu như thế nào để đảm bảo an toàn, hiệu quả?</a:t>
                      </a:r>
                    </a:p>
                    <a:p>
                      <a:pPr algn="just">
                        <a:spcBef>
                          <a:spcPts val="600"/>
                        </a:spcBef>
                        <a:spcAft>
                          <a:spcPts val="600"/>
                        </a:spcAft>
                      </a:pPr>
                      <a:endParaRPr lang="vi-VN" sz="3200" dirty="0">
                        <a:solidFill>
                          <a:srgbClr val="000000"/>
                        </a:solidFill>
                        <a:effectLst/>
                        <a:latin typeface="Times New Roman"/>
                        <a:ea typeface="Calibri"/>
                      </a:endParaRPr>
                    </a:p>
                    <a:p>
                      <a:pPr algn="just">
                        <a:spcBef>
                          <a:spcPts val="600"/>
                        </a:spcBef>
                        <a:spcAft>
                          <a:spcPts val="600"/>
                        </a:spcAft>
                      </a:pPr>
                      <a:endParaRPr lang="vi-VN" sz="3200" b="1" dirty="0">
                        <a:solidFill>
                          <a:srgbClr val="000000"/>
                        </a:solidFill>
                        <a:effectLst/>
                        <a:latin typeface="Times New Roman"/>
                        <a:ea typeface="Calibri"/>
                      </a:endParaRPr>
                    </a:p>
                    <a:p>
                      <a:pPr algn="just">
                        <a:spcBef>
                          <a:spcPts val="600"/>
                        </a:spcBef>
                        <a:spcAft>
                          <a:spcPts val="600"/>
                        </a:spcAft>
                      </a:pPr>
                      <a:endParaRPr lang="vi-VN" sz="3200" dirty="0">
                        <a:solidFill>
                          <a:srgbClr val="000000"/>
                        </a:solidFill>
                        <a:effectLst/>
                        <a:latin typeface="Times New Roman"/>
                        <a:ea typeface="Calibri"/>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Rectangle 4"/>
          <p:cNvSpPr/>
          <p:nvPr/>
        </p:nvSpPr>
        <p:spPr>
          <a:xfrm>
            <a:off x="2631682" y="142972"/>
            <a:ext cx="3684022"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Times New Roman"/>
                <a:ea typeface="+mn-ea"/>
                <a:cs typeface="+mn-cs"/>
              </a:rPr>
              <a:t>THẢO LUẬN NHÓM</a:t>
            </a:r>
            <a:endParaRPr kumimoji="0" lang="en-US" sz="28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endParaRPr>
          </a:p>
        </p:txBody>
      </p:sp>
      <p:sp>
        <p:nvSpPr>
          <p:cNvPr id="6" name="TextBox 5"/>
          <p:cNvSpPr txBox="1"/>
          <p:nvPr/>
        </p:nvSpPr>
        <p:spPr>
          <a:xfrm>
            <a:off x="395534" y="2326521"/>
            <a:ext cx="8561163"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3000" b="0" i="1" u="none" strike="noStrike" kern="1200" cap="none" spc="0" normalizeH="0" baseline="0" noProof="0" dirty="0">
                <a:ln>
                  <a:noFill/>
                </a:ln>
                <a:solidFill>
                  <a:srgbClr val="FF0000"/>
                </a:solidFill>
                <a:effectLst/>
                <a:uLnTx/>
                <a:uFillTx/>
                <a:latin typeface="Times New Roman"/>
                <a:ea typeface="Times New Roman"/>
                <a:cs typeface="+mn-cs"/>
              </a:rPr>
              <a:t>- Việc khai thác các nguyên liệu khoáng sản tự phát không đảm bảo an toàn do thiếu hạ tầng kĩ thuật phù hợp để phục vụ khai thác.</a:t>
            </a:r>
            <a:endParaRPr kumimoji="0" lang="vi-VN" sz="3000" b="0" i="1" u="none" strike="noStrike" kern="1200" cap="none" spc="0" normalizeH="0" baseline="0" noProof="0" dirty="0">
              <a:ln>
                <a:noFill/>
              </a:ln>
              <a:solidFill>
                <a:srgbClr val="FF0000"/>
              </a:solidFill>
              <a:effectLst/>
              <a:uLnTx/>
              <a:uFillTx/>
              <a:latin typeface="Times New Roman"/>
              <a:ea typeface="Calibri"/>
              <a:cs typeface="+mn-cs"/>
            </a:endParaRPr>
          </a:p>
        </p:txBody>
      </p:sp>
      <p:sp>
        <p:nvSpPr>
          <p:cNvPr id="8" name="TextBox 7"/>
          <p:cNvSpPr txBox="1"/>
          <p:nvPr/>
        </p:nvSpPr>
        <p:spPr>
          <a:xfrm>
            <a:off x="331316" y="4591032"/>
            <a:ext cx="8561164" cy="1143903"/>
          </a:xfrm>
          <a:prstGeom prst="rect">
            <a:avLst/>
          </a:prstGeom>
          <a:noFill/>
        </p:spPr>
        <p:txBody>
          <a:bodyPr wrap="square" rtlCol="0">
            <a:spAutoFit/>
          </a:bodyPr>
          <a:lstStyle/>
          <a:p>
            <a:pPr marL="0" marR="0" lvl="0" indent="0" algn="just" defTabSz="914400" rtl="0" eaLnBrk="1" fontAlgn="auto" latinLnBrk="0" hangingPunct="1">
              <a:lnSpc>
                <a:spcPct val="119000"/>
              </a:lnSpc>
              <a:spcBef>
                <a:spcPts val="600"/>
              </a:spcBef>
              <a:spcAft>
                <a:spcPts val="600"/>
              </a:spcAft>
              <a:buClrTx/>
              <a:buSzTx/>
              <a:buFontTx/>
              <a:buNone/>
              <a:tabLst/>
              <a:defRPr/>
            </a:pPr>
            <a:r>
              <a:rPr kumimoji="0" lang="vi-VN" sz="3000" b="1" i="1" u="none" strike="noStrike" kern="1200" cap="none" spc="0" normalizeH="0" baseline="0" noProof="0" dirty="0">
                <a:ln>
                  <a:noFill/>
                </a:ln>
                <a:solidFill>
                  <a:srgbClr val="FF0000"/>
                </a:solidFill>
                <a:effectLst/>
                <a:uLnTx/>
                <a:uFillTx/>
                <a:latin typeface="Times New Roman"/>
                <a:ea typeface="Arial"/>
                <a:cs typeface="+mn-cs"/>
              </a:rPr>
              <a:t>- </a:t>
            </a:r>
            <a:r>
              <a:rPr kumimoji="0" lang="vi-VN" sz="3000" b="0" i="1" u="none" strike="noStrike" kern="1200" cap="none" spc="0" normalizeH="0" baseline="0" noProof="0" dirty="0">
                <a:ln>
                  <a:noFill/>
                </a:ln>
                <a:solidFill>
                  <a:srgbClr val="FF0000"/>
                </a:solidFill>
                <a:effectLst/>
                <a:uLnTx/>
                <a:uFillTx/>
                <a:latin typeface="Times New Roman"/>
                <a:ea typeface="Segoe UI"/>
                <a:cs typeface="+mn-cs"/>
              </a:rPr>
              <a:t>Nguyên liệu phải được sử dụng tối đa theo quy trình khép kín để tận dụng các phụ phẩm và phế thải.</a:t>
            </a:r>
            <a:endParaRPr kumimoji="0" lang="vi-VN" sz="3000" b="0" i="1" u="none" strike="noStrike" kern="1200" cap="none" spc="0" normalizeH="0" baseline="0" noProof="0" dirty="0">
              <a:ln>
                <a:noFill/>
              </a:ln>
              <a:solidFill>
                <a:srgbClr val="FF0000"/>
              </a:solidFill>
              <a:effectLst/>
              <a:uLnTx/>
              <a:uFillTx/>
              <a:latin typeface="Times New Roman"/>
              <a:ea typeface="Calibri"/>
              <a:cs typeface="+mn-cs"/>
            </a:endParaRPr>
          </a:p>
        </p:txBody>
      </p:sp>
    </p:spTree>
    <p:extLst>
      <p:ext uri="{BB962C8B-B14F-4D97-AF65-F5344CB8AC3E}">
        <p14:creationId xmlns:p14="http://schemas.microsoft.com/office/powerpoint/2010/main" val="2056543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F5EC8-BCB8-44B0-96D2-CFFDA53430F4}"/>
              </a:ext>
            </a:extLst>
          </p:cNvPr>
          <p:cNvPicPr>
            <a:picLocks noChangeAspect="1"/>
          </p:cNvPicPr>
          <p:nvPr/>
        </p:nvPicPr>
        <p:blipFill>
          <a:blip r:embed="rId2"/>
          <a:stretch>
            <a:fillRect/>
          </a:stretch>
        </p:blipFill>
        <p:spPr>
          <a:xfrm>
            <a:off x="395536" y="343208"/>
            <a:ext cx="4070227" cy="29718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6262FFE-4875-45E4-9D97-9E2EB48991F3}"/>
              </a:ext>
            </a:extLst>
          </p:cNvPr>
          <p:cNvPicPr>
            <a:picLocks noChangeAspect="1"/>
          </p:cNvPicPr>
          <p:nvPr/>
        </p:nvPicPr>
        <p:blipFill>
          <a:blip r:embed="rId3"/>
          <a:stretch>
            <a:fillRect/>
          </a:stretch>
        </p:blipFill>
        <p:spPr>
          <a:xfrm>
            <a:off x="4572000" y="332657"/>
            <a:ext cx="4176464" cy="29718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AC17141-12B1-4512-BCBE-AF9CD3AE6D04}"/>
              </a:ext>
            </a:extLst>
          </p:cNvPr>
          <p:cNvPicPr>
            <a:picLocks noChangeAspect="1"/>
          </p:cNvPicPr>
          <p:nvPr/>
        </p:nvPicPr>
        <p:blipFill>
          <a:blip r:embed="rId4"/>
          <a:stretch>
            <a:fillRect/>
          </a:stretch>
        </p:blipFill>
        <p:spPr>
          <a:xfrm>
            <a:off x="399340" y="3450526"/>
            <a:ext cx="4066423" cy="29718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2FA9847-562C-4F7D-9AD3-C3831210B079}"/>
              </a:ext>
            </a:extLst>
          </p:cNvPr>
          <p:cNvPicPr>
            <a:picLocks noChangeAspect="1"/>
          </p:cNvPicPr>
          <p:nvPr/>
        </p:nvPicPr>
        <p:blipFill>
          <a:blip r:embed="rId5"/>
          <a:stretch>
            <a:fillRect/>
          </a:stretch>
        </p:blipFill>
        <p:spPr>
          <a:xfrm>
            <a:off x="4572000" y="3429000"/>
            <a:ext cx="4166359" cy="2993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433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4010250"/>
              </p:ext>
            </p:extLst>
          </p:nvPr>
        </p:nvGraphicFramePr>
        <p:xfrm>
          <a:off x="395536" y="703442"/>
          <a:ext cx="8352928" cy="5313105"/>
        </p:xfrm>
        <a:graphic>
          <a:graphicData uri="http://schemas.openxmlformats.org/drawingml/2006/table">
            <a:tbl>
              <a:tblPr firstRow="1" firstCol="1" lastRow="1" lastCol="1" bandRow="1" bandCol="1"/>
              <a:tblGrid>
                <a:gridCol w="8352928">
                  <a:extLst>
                    <a:ext uri="{9D8B030D-6E8A-4147-A177-3AD203B41FA5}">
                      <a16:colId xmlns:a16="http://schemas.microsoft.com/office/drawing/2014/main" val="20000"/>
                    </a:ext>
                  </a:extLst>
                </a:gridCol>
              </a:tblGrid>
              <a:tr h="5313105">
                <a:tc>
                  <a:txBody>
                    <a:bodyPr/>
                    <a:lstStyle/>
                    <a:p>
                      <a:pPr algn="ctr">
                        <a:spcBef>
                          <a:spcPts val="600"/>
                        </a:spcBef>
                        <a:spcAft>
                          <a:spcPts val="600"/>
                        </a:spcAft>
                      </a:pPr>
                      <a:r>
                        <a:rPr lang="en-US" sz="2800" b="1" dirty="0">
                          <a:solidFill>
                            <a:srgbClr val="000000"/>
                          </a:solidFill>
                          <a:effectLst/>
                          <a:latin typeface="Times New Roman"/>
                          <a:ea typeface="Calibri"/>
                        </a:rPr>
                        <a:t>PHIẾU HỌC TẬP 3 </a:t>
                      </a:r>
                      <a:endParaRPr lang="vi-VN" sz="2800" b="1" dirty="0">
                        <a:solidFill>
                          <a:srgbClr val="000000"/>
                        </a:solidFill>
                        <a:effectLst/>
                        <a:latin typeface="Times New Roman"/>
                        <a:ea typeface="Calibri"/>
                      </a:endParaRPr>
                    </a:p>
                    <a:p>
                      <a:pPr algn="just">
                        <a:spcBef>
                          <a:spcPts val="600"/>
                        </a:spcBef>
                        <a:spcAft>
                          <a:spcPts val="600"/>
                        </a:spcAft>
                      </a:pPr>
                      <a:r>
                        <a:rPr lang="vi-VN" sz="2800" b="1" dirty="0">
                          <a:solidFill>
                            <a:srgbClr val="000000"/>
                          </a:solidFill>
                          <a:effectLst/>
                          <a:latin typeface="Times New Roman"/>
                          <a:ea typeface="Calibri"/>
                        </a:rPr>
                        <a:t>3</a:t>
                      </a:r>
                      <a:r>
                        <a:rPr lang="vi-VN" sz="2800" b="1" i="1" dirty="0">
                          <a:solidFill>
                            <a:srgbClr val="000000"/>
                          </a:solidFill>
                          <a:effectLst/>
                          <a:latin typeface="Times New Roman"/>
                          <a:ea typeface="Calibri"/>
                        </a:rPr>
                        <a:t>. </a:t>
                      </a:r>
                      <a:r>
                        <a:rPr lang="vi-VN" sz="2800" dirty="0">
                          <a:solidFill>
                            <a:srgbClr val="000000"/>
                          </a:solidFill>
                          <a:effectLst/>
                          <a:latin typeface="Times New Roman"/>
                          <a:ea typeface="Segoe UI"/>
                        </a:rPr>
                        <a:t>Tại sao phải sử dụng nguyên liệu an toàn, hiệu quả và bảo đảm sự phát triển bền vững?</a:t>
                      </a:r>
                    </a:p>
                    <a:p>
                      <a:pPr algn="just">
                        <a:spcBef>
                          <a:spcPts val="600"/>
                        </a:spcBef>
                        <a:spcAft>
                          <a:spcPts val="600"/>
                        </a:spcAft>
                      </a:pPr>
                      <a:endParaRPr lang="vi-VN" sz="2800" dirty="0">
                        <a:solidFill>
                          <a:srgbClr val="000000"/>
                        </a:solidFill>
                        <a:effectLst/>
                        <a:latin typeface="Times New Roman"/>
                        <a:ea typeface="Calibri"/>
                      </a:endParaRPr>
                    </a:p>
                    <a:p>
                      <a:pPr algn="just">
                        <a:spcBef>
                          <a:spcPts val="600"/>
                        </a:spcBef>
                        <a:spcAft>
                          <a:spcPts val="600"/>
                        </a:spcAft>
                      </a:pPr>
                      <a:endParaRPr lang="vi-VN" sz="2800" dirty="0">
                        <a:solidFill>
                          <a:srgbClr val="000000"/>
                        </a:solidFill>
                        <a:effectLst/>
                        <a:latin typeface="Times New Roman"/>
                        <a:ea typeface="Calibri"/>
                      </a:endParaRPr>
                    </a:p>
                    <a:p>
                      <a:pPr algn="just">
                        <a:spcBef>
                          <a:spcPts val="600"/>
                        </a:spcBef>
                        <a:spcAft>
                          <a:spcPts val="600"/>
                        </a:spcAft>
                      </a:pPr>
                      <a:endParaRPr lang="vi-VN" sz="2800" dirty="0">
                        <a:solidFill>
                          <a:srgbClr val="000000"/>
                        </a:solidFill>
                        <a:effectLst/>
                        <a:latin typeface="Times New Roman"/>
                        <a:ea typeface="Calibri"/>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Rectangle 4"/>
          <p:cNvSpPr/>
          <p:nvPr/>
        </p:nvSpPr>
        <p:spPr>
          <a:xfrm>
            <a:off x="2370911" y="-5318"/>
            <a:ext cx="392928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THẢO LUẬN NHÓM</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11" name="TextBox 10"/>
          <p:cNvSpPr txBox="1"/>
          <p:nvPr/>
        </p:nvSpPr>
        <p:spPr>
          <a:xfrm>
            <a:off x="417211" y="2128066"/>
            <a:ext cx="8187237" cy="2242665"/>
          </a:xfrm>
          <a:prstGeom prst="rect">
            <a:avLst/>
          </a:prstGeom>
          <a:noFill/>
        </p:spPr>
        <p:txBody>
          <a:bodyPr wrap="square" rtlCol="0">
            <a:spAutoFit/>
          </a:bodyPr>
          <a:lstStyle/>
          <a:p>
            <a:pPr marL="285750" lvl="0" indent="-285750" algn="just">
              <a:lnSpc>
                <a:spcPct val="119000"/>
              </a:lnSpc>
              <a:spcBef>
                <a:spcPts val="600"/>
              </a:spcBef>
              <a:spcAft>
                <a:spcPts val="600"/>
              </a:spcAft>
              <a:buFontTx/>
              <a:buChar char="-"/>
            </a:pPr>
            <a:r>
              <a:rPr lang="vi-VN" sz="3000" i="1" dirty="0">
                <a:solidFill>
                  <a:srgbClr val="FF0000"/>
                </a:solidFill>
                <a:latin typeface="Times New Roman"/>
                <a:ea typeface="Segoe UI"/>
              </a:rPr>
              <a:t>Nguyên liệu sản xuất không phải là nguồn tài nguyên vô hạn. Do đó, cần sử dụng chúng một cách hiệu quả, tiết kiệm, an toàn và hài hoà về lợi ích kinh tế, xã hội, môi trường.</a:t>
            </a:r>
          </a:p>
        </p:txBody>
      </p:sp>
    </p:spTree>
    <p:extLst>
      <p:ext uri="{BB962C8B-B14F-4D97-AF65-F5344CB8AC3E}">
        <p14:creationId xmlns:p14="http://schemas.microsoft.com/office/powerpoint/2010/main" val="3411622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3.</a:t>
            </a:r>
            <a:r>
              <a:rPr lang="vi-VN" sz="3000" b="1" dirty="0">
                <a:solidFill>
                  <a:srgbClr val="FF0000"/>
                </a:solidFill>
                <a:latin typeface="Times New Roman" panose="02020603050405020304" pitchFamily="18" charset="0"/>
                <a:cs typeface="Times New Roman" panose="02020603050405020304" pitchFamily="18" charset="0"/>
              </a:rPr>
              <a:t> Sử dụng nguyên liệu an toàn, hiệu quả và bảo đảm sự phát triển bền vững </a:t>
            </a:r>
          </a:p>
        </p:txBody>
      </p:sp>
      <p:sp>
        <p:nvSpPr>
          <p:cNvPr id="9" name="TextBox 8"/>
          <p:cNvSpPr txBox="1"/>
          <p:nvPr/>
        </p:nvSpPr>
        <p:spPr>
          <a:xfrm>
            <a:off x="323528" y="2114389"/>
            <a:ext cx="8568952" cy="3323987"/>
          </a:xfrm>
          <a:prstGeom prst="rect">
            <a:avLst/>
          </a:prstGeom>
          <a:noFill/>
        </p:spPr>
        <p:txBody>
          <a:bodyPr wrap="square" rtlCol="0">
            <a:spAutoFit/>
          </a:bodyPr>
          <a:lstStyle/>
          <a:p>
            <a:pPr algn="just"/>
            <a:r>
              <a:rPr lang="vi-VN" sz="3000" dirty="0">
                <a:latin typeface="+mj-lt"/>
              </a:rPr>
              <a:t>Nguyên liệu khoáng sản là tài sản của quốc gia. Mọi cá nhân, tổ chức khai thác phải được cấp phép theo luật khoáng sản.</a:t>
            </a:r>
          </a:p>
          <a:p>
            <a:pPr marL="285750" indent="-285750" algn="just">
              <a:buFontTx/>
              <a:buChar char="-"/>
            </a:pPr>
            <a:r>
              <a:rPr lang="vi-VN" sz="3000" dirty="0">
                <a:latin typeface="+mj-lt"/>
              </a:rPr>
              <a:t>Tận thu nguyên liệu sẽ làm cạn kiệt tài nguyên.</a:t>
            </a:r>
          </a:p>
          <a:p>
            <a:pPr marL="285750" indent="-285750" algn="just">
              <a:buFontTx/>
              <a:buChar char="-"/>
            </a:pPr>
            <a:r>
              <a:rPr lang="vi-VN" sz="3000" dirty="0">
                <a:latin typeface="+mj-lt"/>
              </a:rPr>
              <a:t>Khai thác nguyên liệu trái phép có thể gây nguy hiểm do mất an toàn lao động, ảnh hưởng đến môi trường</a:t>
            </a:r>
          </a:p>
        </p:txBody>
      </p:sp>
      <p:sp>
        <p:nvSpPr>
          <p:cNvPr id="5" name="TextBox 4"/>
          <p:cNvSpPr txBox="1"/>
          <p:nvPr/>
        </p:nvSpPr>
        <p:spPr>
          <a:xfrm>
            <a:off x="107504" y="1556792"/>
            <a:ext cx="6192688" cy="553998"/>
          </a:xfrm>
          <a:prstGeom prst="rect">
            <a:avLst/>
          </a:prstGeom>
          <a:noFill/>
        </p:spPr>
        <p:txBody>
          <a:bodyPr wrap="square" rtlCol="0">
            <a:spAutoFit/>
          </a:bodyPr>
          <a:lstStyle/>
          <a:p>
            <a:r>
              <a:rPr lang="en-US" sz="3000" b="1" i="1" dirty="0">
                <a:solidFill>
                  <a:schemeClr val="tx2">
                    <a:lumMod val="75000"/>
                  </a:schemeClr>
                </a:solidFill>
                <a:latin typeface="Times New Roman" panose="02020603050405020304" pitchFamily="18" charset="0"/>
                <a:cs typeface="Times New Roman" panose="02020603050405020304" pitchFamily="18" charset="0"/>
              </a:rPr>
              <a:t>a.</a:t>
            </a:r>
            <a:r>
              <a:rPr lang="vi-VN" sz="3000" b="1" i="1" dirty="0">
                <a:solidFill>
                  <a:schemeClr val="tx2">
                    <a:lumMod val="75000"/>
                  </a:schemeClr>
                </a:solidFill>
                <a:latin typeface="Times New Roman" panose="02020603050405020304" pitchFamily="18" charset="0"/>
                <a:cs typeface="Times New Roman" panose="02020603050405020304" pitchFamily="18" charset="0"/>
              </a:rPr>
              <a:t> Khai thác nguyên liệu khoáng sản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2346"/>
            <a:ext cx="576064" cy="576064"/>
          </a:xfrm>
          <a:prstGeom prst="rect">
            <a:avLst/>
          </a:prstGeom>
        </p:spPr>
      </p:pic>
    </p:spTree>
    <p:extLst>
      <p:ext uri="{BB962C8B-B14F-4D97-AF65-F5344CB8AC3E}">
        <p14:creationId xmlns:p14="http://schemas.microsoft.com/office/powerpoint/2010/main" val="4223545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351C7-94CF-43D5-BA3C-CC698BDF547D}"/>
              </a:ext>
            </a:extLst>
          </p:cNvPr>
          <p:cNvSpPr txBox="1"/>
          <p:nvPr/>
        </p:nvSpPr>
        <p:spPr>
          <a:xfrm>
            <a:off x="377534" y="1484784"/>
            <a:ext cx="8388932" cy="2062103"/>
          </a:xfrm>
          <a:prstGeom prst="rect">
            <a:avLst/>
          </a:prstGeom>
          <a:noFill/>
        </p:spPr>
        <p:txBody>
          <a:bodyPr wrap="square" rtlCol="0">
            <a:spAutoFit/>
          </a:bodyPr>
          <a:lstStyle/>
          <a:p>
            <a:pPr algn="ctr"/>
            <a:r>
              <a:rPr lang="en-US" sz="3200" b="1" dirty="0">
                <a:solidFill>
                  <a:schemeClr val="tx2">
                    <a:lumMod val="75000"/>
                  </a:schemeClr>
                </a:solidFill>
                <a:latin typeface="Times New Roman" panose="02020603050405020304" pitchFamily="18" charset="0"/>
                <a:cs typeface="Times New Roman" panose="02020603050405020304" pitchFamily="18" charset="0"/>
              </a:rPr>
              <a:t>CHỦ ĐỀ 4: VẬT LIỆU, NHIÊN LIỆU, NGUYÊN LIỆU, L</a:t>
            </a:r>
            <a:r>
              <a:rPr lang="vi-VN" sz="3200" b="1" dirty="0">
                <a:solidFill>
                  <a:schemeClr val="tx2">
                    <a:lumMod val="75000"/>
                  </a:schemeClr>
                </a:solidFill>
                <a:latin typeface="Times New Roman" panose="02020603050405020304" pitchFamily="18" charset="0"/>
                <a:cs typeface="Times New Roman" panose="02020603050405020304" pitchFamily="18" charset="0"/>
              </a:rPr>
              <a:t>Ư</a:t>
            </a:r>
            <a:r>
              <a:rPr lang="en-US" sz="3200" b="1" dirty="0">
                <a:solidFill>
                  <a:schemeClr val="tx2">
                    <a:lumMod val="75000"/>
                  </a:schemeClr>
                </a:solidFill>
                <a:latin typeface="Times New Roman" panose="02020603050405020304" pitchFamily="18" charset="0"/>
                <a:cs typeface="Times New Roman" panose="02020603050405020304" pitchFamily="18" charset="0"/>
              </a:rPr>
              <a:t>ƠNG THỰC – THỰC PHẨM THÔNG DỤNG, TÍNH CHẤT VÀ ỨNG DỤNG CỦA CHÚNG</a:t>
            </a:r>
          </a:p>
        </p:txBody>
      </p:sp>
    </p:spTree>
    <p:extLst>
      <p:ext uri="{BB962C8B-B14F-4D97-AF65-F5344CB8AC3E}">
        <p14:creationId xmlns:p14="http://schemas.microsoft.com/office/powerpoint/2010/main" val="342392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3.</a:t>
            </a:r>
            <a:r>
              <a:rPr lang="vi-VN" sz="3000" b="1" dirty="0">
                <a:solidFill>
                  <a:srgbClr val="FF0000"/>
                </a:solidFill>
                <a:latin typeface="Times New Roman" panose="02020603050405020304" pitchFamily="18" charset="0"/>
                <a:cs typeface="Times New Roman" panose="02020603050405020304" pitchFamily="18" charset="0"/>
              </a:rPr>
              <a:t> Sử dụng nguyên liệu an toàn, hiệu quả và bảo đảm sự phát triển bền vững </a:t>
            </a:r>
          </a:p>
        </p:txBody>
      </p:sp>
      <p:sp>
        <p:nvSpPr>
          <p:cNvPr id="6" name="TextBox 5"/>
          <p:cNvSpPr txBox="1"/>
          <p:nvPr/>
        </p:nvSpPr>
        <p:spPr>
          <a:xfrm>
            <a:off x="149168" y="1536031"/>
            <a:ext cx="4320480" cy="553998"/>
          </a:xfrm>
          <a:prstGeom prst="rect">
            <a:avLst/>
          </a:prstGeom>
          <a:noFill/>
        </p:spPr>
        <p:txBody>
          <a:bodyPr wrap="square" rtlCol="0">
            <a:spAutoFit/>
          </a:bodyPr>
          <a:lstStyle/>
          <a:p>
            <a:r>
              <a:rPr lang="en-US" sz="3000" b="1" i="1" dirty="0">
                <a:solidFill>
                  <a:schemeClr val="tx2">
                    <a:lumMod val="75000"/>
                  </a:schemeClr>
                </a:solidFill>
                <a:latin typeface="Times New Roman" panose="02020603050405020304" pitchFamily="18" charset="0"/>
                <a:cs typeface="Times New Roman" panose="02020603050405020304" pitchFamily="18" charset="0"/>
              </a:rPr>
              <a:t>b.</a:t>
            </a:r>
            <a:r>
              <a:rPr lang="vi-VN" sz="3000" b="1" i="1" dirty="0">
                <a:solidFill>
                  <a:schemeClr val="tx2">
                    <a:lumMod val="75000"/>
                  </a:schemeClr>
                </a:solidFill>
                <a:latin typeface="Times New Roman" panose="02020603050405020304" pitchFamily="18" charset="0"/>
                <a:cs typeface="Times New Roman" panose="02020603050405020304" pitchFamily="18" charset="0"/>
              </a:rPr>
              <a:t> Sử dụng nguyên liệu</a:t>
            </a:r>
          </a:p>
        </p:txBody>
      </p:sp>
      <p:pic>
        <p:nvPicPr>
          <p:cNvPr id="11" name="Picture 10"/>
          <p:cNvPicPr/>
          <p:nvPr/>
        </p:nvPicPr>
        <p:blipFill rotWithShape="1">
          <a:blip r:embed="rId2"/>
          <a:srcRect r="70983" b="55856"/>
          <a:stretch/>
        </p:blipFill>
        <p:spPr bwMode="auto">
          <a:xfrm>
            <a:off x="193085" y="3008909"/>
            <a:ext cx="1138555" cy="84518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2"/>
          <a:srcRect l="28356" r="43066" b="55856"/>
          <a:stretch/>
        </p:blipFill>
        <p:spPr bwMode="auto">
          <a:xfrm>
            <a:off x="1362358" y="3006407"/>
            <a:ext cx="1121410" cy="84518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7155" r="14267" b="55856"/>
          <a:stretch/>
        </p:blipFill>
        <p:spPr bwMode="auto">
          <a:xfrm>
            <a:off x="2586494" y="3006407"/>
            <a:ext cx="1121410" cy="84518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86831" t="-902" r="-2000" b="44594"/>
          <a:stretch/>
        </p:blipFill>
        <p:spPr bwMode="auto">
          <a:xfrm>
            <a:off x="3711217" y="2909966"/>
            <a:ext cx="594995" cy="107823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66824" t="59911" r="9873" b="5405"/>
          <a:stretch/>
        </p:blipFill>
        <p:spPr bwMode="auto">
          <a:xfrm>
            <a:off x="2987824" y="4348966"/>
            <a:ext cx="1224136" cy="664210"/>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2"/>
          <a:srcRect l="18459" t="54056" r="32957" b="449"/>
          <a:stretch/>
        </p:blipFill>
        <p:spPr bwMode="auto">
          <a:xfrm>
            <a:off x="971600" y="4293096"/>
            <a:ext cx="1906270" cy="87122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2"/>
          <a:srcRect l="-1533" t="43664" r="80585" b="2570"/>
          <a:stretch/>
        </p:blipFill>
        <p:spPr bwMode="auto">
          <a:xfrm>
            <a:off x="179512" y="4109805"/>
            <a:ext cx="819150" cy="1026160"/>
          </a:xfrm>
          <a:prstGeom prst="rect">
            <a:avLst/>
          </a:prstGeom>
          <a:ln>
            <a:noFill/>
          </a:ln>
          <a:extLst>
            <a:ext uri="{53640926-AAD7-44D8-BBD7-CCE9431645EC}">
              <a14:shadowObscured xmlns:a14="http://schemas.microsoft.com/office/drawing/2010/main"/>
            </a:ext>
          </a:extLst>
        </p:spPr>
      </p:pic>
      <p:sp>
        <p:nvSpPr>
          <p:cNvPr id="4" name="Curved Left Arrow 3"/>
          <p:cNvSpPr/>
          <p:nvPr/>
        </p:nvSpPr>
        <p:spPr>
          <a:xfrm>
            <a:off x="4211960" y="3645024"/>
            <a:ext cx="432048" cy="10360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chemeClr val="tx1"/>
              </a:solidFill>
              <a:latin typeface="+mj-lt"/>
            </a:endParaRPr>
          </a:p>
        </p:txBody>
      </p:sp>
      <p:sp>
        <p:nvSpPr>
          <p:cNvPr id="18" name="TextBox 17"/>
          <p:cNvSpPr txBox="1"/>
          <p:nvPr/>
        </p:nvSpPr>
        <p:spPr>
          <a:xfrm>
            <a:off x="5129775" y="1163479"/>
            <a:ext cx="3307508" cy="3185487"/>
          </a:xfrm>
          <a:prstGeom prst="rect">
            <a:avLst/>
          </a:prstGeom>
          <a:noFill/>
        </p:spPr>
        <p:txBody>
          <a:bodyPr wrap="square" rtlCol="0">
            <a:spAutoFit/>
          </a:bodyPr>
          <a:lstStyle/>
          <a:p>
            <a:pPr lvl="0" algn="just">
              <a:spcBef>
                <a:spcPts val="600"/>
              </a:spcBef>
              <a:spcAft>
                <a:spcPts val="600"/>
              </a:spcAft>
            </a:pPr>
            <a:r>
              <a:rPr lang="vi-VN" sz="2800" b="1" i="1" dirty="0">
                <a:solidFill>
                  <a:srgbClr val="FF0000"/>
                </a:solidFill>
                <a:latin typeface="Times New Roman" panose="02020603050405020304" pitchFamily="18" charset="0"/>
                <a:ea typeface="Segoe UI"/>
                <a:cs typeface="Times New Roman" panose="02020603050405020304" pitchFamily="18" charset="0"/>
              </a:rPr>
              <a:t>Em hãy nêu một số biện pháp sử dụng nguyên liệu an toàn, hiệu quả và bảo đảm sự phát triển bền vững</a:t>
            </a:r>
            <a:r>
              <a:rPr lang="en-US" sz="2800" b="1" i="1" dirty="0">
                <a:solidFill>
                  <a:srgbClr val="FF0000"/>
                </a:solidFill>
                <a:latin typeface="Times New Roman" panose="02020603050405020304" pitchFamily="18" charset="0"/>
                <a:ea typeface="Segoe UI"/>
                <a:cs typeface="Times New Roman" panose="02020603050405020304" pitchFamily="18" charset="0"/>
              </a:rPr>
              <a:t>?</a:t>
            </a:r>
            <a:endParaRPr lang="vi-VN" sz="2800" b="1" i="1" dirty="0">
              <a:solidFill>
                <a:srgbClr val="FF0000"/>
              </a:solidFill>
              <a:latin typeface="Times New Roman" panose="02020603050405020304" pitchFamily="18" charset="0"/>
              <a:ea typeface="Segoe UI"/>
              <a:cs typeface="Times New Roman" panose="02020603050405020304" pitchFamily="18" charset="0"/>
            </a:endParaRPr>
          </a:p>
          <a:p>
            <a:endParaRPr lang="vi-VN" sz="2800" b="1" i="1"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709B04A-428B-4801-B1FE-1E0BFA98E4B9}"/>
              </a:ext>
            </a:extLst>
          </p:cNvPr>
          <p:cNvSpPr txBox="1"/>
          <p:nvPr/>
        </p:nvSpPr>
        <p:spPr>
          <a:xfrm>
            <a:off x="4891779" y="4079069"/>
            <a:ext cx="4072709" cy="2246769"/>
          </a:xfrm>
          <a:prstGeom prst="rect">
            <a:avLst/>
          </a:prstGeom>
          <a:noFill/>
        </p:spPr>
        <p:txBody>
          <a:bodyPr wrap="square" rtlCol="0">
            <a:spAutoFit/>
          </a:bodyPr>
          <a:lstStyle/>
          <a:p>
            <a:pPr lvl="0" algn="just">
              <a:spcBef>
                <a:spcPts val="600"/>
              </a:spcBef>
              <a:spcAft>
                <a:spcPts val="600"/>
              </a:spcAft>
            </a:pPr>
            <a:r>
              <a:rPr lang="vi-VN" sz="2800" b="1" i="1" dirty="0">
                <a:solidFill>
                  <a:schemeClr val="tx2">
                    <a:lumMod val="75000"/>
                  </a:schemeClr>
                </a:solidFill>
                <a:latin typeface="Times New Roman"/>
                <a:ea typeface="Segoe UI"/>
              </a:rPr>
              <a:t>Sử dụng theo chuỗi cung ứng mô hình 3R: Giảm thiểu (Reduce); Tái sử dụng (Re­use); Tái chế (Recycle).</a:t>
            </a:r>
            <a:endParaRPr lang="vi-VN" sz="2800" b="1" i="1" dirty="0">
              <a:solidFill>
                <a:schemeClr val="tx2">
                  <a:lumMod val="75000"/>
                </a:schemeClr>
              </a:solidFill>
              <a:latin typeface="Times New Roman"/>
              <a:ea typeface="Calibri"/>
            </a:endParaRPr>
          </a:p>
        </p:txBody>
      </p:sp>
    </p:spTree>
    <p:extLst>
      <p:ext uri="{BB962C8B-B14F-4D97-AF65-F5344CB8AC3E}">
        <p14:creationId xmlns:p14="http://schemas.microsoft.com/office/powerpoint/2010/main" val="3278517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heckerboard(across)">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heckerboard(across)">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r="70983" b="55856"/>
          <a:stretch/>
        </p:blipFill>
        <p:spPr bwMode="auto">
          <a:xfrm>
            <a:off x="49069" y="143567"/>
            <a:ext cx="1138555" cy="84518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2"/>
          <a:srcRect l="28356" r="43066" b="55856"/>
          <a:stretch/>
        </p:blipFill>
        <p:spPr bwMode="auto">
          <a:xfrm>
            <a:off x="1218342" y="141065"/>
            <a:ext cx="1121410" cy="84518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7155" r="14267" b="55856"/>
          <a:stretch/>
        </p:blipFill>
        <p:spPr bwMode="auto">
          <a:xfrm>
            <a:off x="2442478" y="141065"/>
            <a:ext cx="1121410" cy="84518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86831" t="-902" r="-2000" b="44594"/>
          <a:stretch/>
        </p:blipFill>
        <p:spPr bwMode="auto">
          <a:xfrm>
            <a:off x="3567201" y="44624"/>
            <a:ext cx="594995" cy="107823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66824" t="59911" r="9873" b="5405"/>
          <a:stretch/>
        </p:blipFill>
        <p:spPr bwMode="auto">
          <a:xfrm>
            <a:off x="2843808" y="1483624"/>
            <a:ext cx="1224136" cy="664210"/>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2"/>
          <a:srcRect l="18459" t="54056" r="32957" b="449"/>
          <a:stretch/>
        </p:blipFill>
        <p:spPr bwMode="auto">
          <a:xfrm>
            <a:off x="827584" y="1427754"/>
            <a:ext cx="1906270" cy="87122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2"/>
          <a:srcRect l="-1533" t="43664" r="80585" b="2570"/>
          <a:stretch/>
        </p:blipFill>
        <p:spPr bwMode="auto">
          <a:xfrm>
            <a:off x="35496" y="1244463"/>
            <a:ext cx="819150" cy="1026160"/>
          </a:xfrm>
          <a:prstGeom prst="rect">
            <a:avLst/>
          </a:prstGeom>
          <a:ln>
            <a:noFill/>
          </a:ln>
          <a:extLst>
            <a:ext uri="{53640926-AAD7-44D8-BBD7-CCE9431645EC}">
              <a14:shadowObscured xmlns:a14="http://schemas.microsoft.com/office/drawing/2010/main"/>
            </a:ext>
          </a:extLst>
        </p:spPr>
      </p:pic>
      <p:sp>
        <p:nvSpPr>
          <p:cNvPr id="4" name="Curved Left Arrow 3"/>
          <p:cNvSpPr/>
          <p:nvPr/>
        </p:nvSpPr>
        <p:spPr>
          <a:xfrm>
            <a:off x="4067944" y="779682"/>
            <a:ext cx="432048" cy="10360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black"/>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30" y="2973145"/>
            <a:ext cx="4217754"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73145"/>
            <a:ext cx="4464495"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31" y="2973145"/>
            <a:ext cx="4217753"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973145"/>
            <a:ext cx="4464495"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231" y="2924944"/>
            <a:ext cx="4289761"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C:\Users\Administrator\Downloads\hộp-bút-giấy-làm-từ-giấy-tái-chế-e155591713129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1195" y="2973144"/>
            <a:ext cx="4455300" cy="3768223"/>
          </a:xfrm>
          <a:prstGeom prst="rect">
            <a:avLst/>
          </a:prstGeom>
          <a:noFill/>
          <a:ln>
            <a:noFill/>
          </a:ln>
        </p:spPr>
      </p:pic>
      <p:sp>
        <p:nvSpPr>
          <p:cNvPr id="20" name="Rectangle 19">
            <a:extLst>
              <a:ext uri="{FF2B5EF4-FFF2-40B4-BE49-F238E27FC236}">
                <a16:creationId xmlns:a16="http://schemas.microsoft.com/office/drawing/2014/main" id="{F2E59973-7785-4CAE-915D-F572DE0E0B61}"/>
              </a:ext>
            </a:extLst>
          </p:cNvPr>
          <p:cNvSpPr/>
          <p:nvPr/>
        </p:nvSpPr>
        <p:spPr>
          <a:xfrm>
            <a:off x="4969655" y="360239"/>
            <a:ext cx="3744416" cy="2246769"/>
          </a:xfrm>
          <a:prstGeom prst="rect">
            <a:avLst/>
          </a:prstGeom>
        </p:spPr>
        <p:txBody>
          <a:bodyPr wrap="square">
            <a:spAutoFit/>
          </a:bodyPr>
          <a:lstStyle/>
          <a:p>
            <a:pPr lvl="0" algn="just">
              <a:spcBef>
                <a:spcPts val="600"/>
              </a:spcBef>
              <a:spcAft>
                <a:spcPts val="600"/>
              </a:spcAft>
            </a:pPr>
            <a:r>
              <a:rPr lang="vi-VN" sz="2800" b="1" i="1" dirty="0">
                <a:solidFill>
                  <a:srgbClr val="FF0000"/>
                </a:solidFill>
                <a:latin typeface="Times New Roman" panose="02020603050405020304" pitchFamily="18" charset="0"/>
                <a:ea typeface="Segoe UI"/>
              </a:rPr>
              <a:t>Em có thể làm được những s</a:t>
            </a:r>
            <a:r>
              <a:rPr lang="en-US" sz="2800" b="1" i="1" dirty="0">
                <a:solidFill>
                  <a:srgbClr val="FF0000"/>
                </a:solidFill>
                <a:latin typeface="Times New Roman" panose="02020603050405020304" pitchFamily="18" charset="0"/>
                <a:ea typeface="Segoe UI"/>
              </a:rPr>
              <a:t>ả</a:t>
            </a:r>
            <a:r>
              <a:rPr lang="vi-VN" sz="2800" b="1" i="1" dirty="0">
                <a:solidFill>
                  <a:srgbClr val="FF0000"/>
                </a:solidFill>
                <a:latin typeface="Times New Roman" panose="02020603050405020304" pitchFamily="18" charset="0"/>
                <a:ea typeface="Segoe UI"/>
              </a:rPr>
              <a:t>n phẩm nào khi sử dụng chất thải sinh hoạt làm nguyên liệu?</a:t>
            </a:r>
            <a:endParaRPr lang="vi-VN" sz="2800" b="1" i="1" dirty="0">
              <a:solidFill>
                <a:srgbClr val="FF0000"/>
              </a:solidFill>
              <a:latin typeface="Times New Roman" panose="02020603050405020304" pitchFamily="18" charset="0"/>
              <a:ea typeface="Calibri"/>
            </a:endParaRPr>
          </a:p>
        </p:txBody>
      </p:sp>
    </p:spTree>
    <p:extLst>
      <p:ext uri="{BB962C8B-B14F-4D97-AF65-F5344CB8AC3E}">
        <p14:creationId xmlns:p14="http://schemas.microsoft.com/office/powerpoint/2010/main" val="206799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circle(in)">
                                      <p:cBhvr>
                                        <p:cTn id="12" dur="20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circle(in)">
                                      <p:cBhvr>
                                        <p:cTn id="17" dur="20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circle(in)">
                                      <p:cBhvr>
                                        <p:cTn id="22" dur="2000"/>
                                        <p:tgtEl>
                                          <p:spTgt spid="1229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294"/>
                                        </p:tgtEl>
                                        <p:attrNameLst>
                                          <p:attrName>style.visibility</p:attrName>
                                        </p:attrNameLst>
                                      </p:cBhvr>
                                      <p:to>
                                        <p:strVal val="visible"/>
                                      </p:to>
                                    </p:set>
                                    <p:animEffect transition="in" filter="circle(in)">
                                      <p:cBhvr>
                                        <p:cTn id="27" dur="2000"/>
                                        <p:tgtEl>
                                          <p:spTgt spid="1229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2295"/>
                                        </p:tgtEl>
                                        <p:attrNameLst>
                                          <p:attrName>style.visibility</p:attrName>
                                        </p:attrNameLst>
                                      </p:cBhvr>
                                      <p:to>
                                        <p:strVal val="visible"/>
                                      </p:to>
                                    </p:set>
                                    <p:animEffect transition="in" filter="diamond(in)">
                                      <p:cBhvr>
                                        <p:cTn id="32" dur="2000"/>
                                        <p:tgtEl>
                                          <p:spTgt spid="1229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3628" y="107921"/>
            <a:ext cx="6480720" cy="584775"/>
          </a:xfrm>
          <a:prstGeom prst="rect">
            <a:avLst/>
          </a:prstGeom>
          <a:noFill/>
        </p:spPr>
        <p:txBody>
          <a:bodyPr wrap="square" rtlCol="0">
            <a:spAutoFit/>
          </a:bodyPr>
          <a:lstStyle/>
          <a:p>
            <a:r>
              <a:rPr lang="vi-VN" sz="3200" b="1" dirty="0">
                <a:solidFill>
                  <a:srgbClr val="FF0000"/>
                </a:solidFill>
                <a:latin typeface="Times New Roman"/>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en-US" sz="3000" b="1" dirty="0">
                <a:solidFill>
                  <a:srgbClr val="FF0000"/>
                </a:solidFill>
                <a:latin typeface="Times New Roman"/>
              </a:rPr>
              <a:t>3.</a:t>
            </a:r>
            <a:r>
              <a:rPr lang="vi-VN" sz="3000" b="1" dirty="0">
                <a:solidFill>
                  <a:srgbClr val="FF0000"/>
                </a:solidFill>
                <a:latin typeface="Times New Roman"/>
              </a:rPr>
              <a:t> Sử dụng nguyên liệu an toàn, hiệu quả và bảo đảm sự phát triển bền vững </a:t>
            </a:r>
          </a:p>
        </p:txBody>
      </p:sp>
      <p:sp>
        <p:nvSpPr>
          <p:cNvPr id="6" name="TextBox 5"/>
          <p:cNvSpPr txBox="1"/>
          <p:nvPr/>
        </p:nvSpPr>
        <p:spPr>
          <a:xfrm>
            <a:off x="179512" y="1506850"/>
            <a:ext cx="4320480" cy="553998"/>
          </a:xfrm>
          <a:prstGeom prst="rect">
            <a:avLst/>
          </a:prstGeom>
          <a:noFill/>
        </p:spPr>
        <p:txBody>
          <a:bodyPr wrap="square" rtlCol="0">
            <a:spAutoFit/>
          </a:bodyPr>
          <a:lstStyle/>
          <a:p>
            <a:r>
              <a:rPr lang="en-US" sz="3000" b="1" i="1" dirty="0">
                <a:solidFill>
                  <a:srgbClr val="1F497D">
                    <a:lumMod val="75000"/>
                  </a:srgbClr>
                </a:solidFill>
                <a:latin typeface="Times New Roman"/>
              </a:rPr>
              <a:t>b.</a:t>
            </a:r>
            <a:r>
              <a:rPr lang="vi-VN" sz="3000" b="1" i="1" dirty="0">
                <a:solidFill>
                  <a:srgbClr val="1F497D">
                    <a:lumMod val="75000"/>
                  </a:srgbClr>
                </a:solidFill>
                <a:latin typeface="Times New Roman"/>
              </a:rPr>
              <a:t> Sử dụng nguyên liệu</a:t>
            </a:r>
          </a:p>
        </p:txBody>
      </p:sp>
      <p:sp>
        <p:nvSpPr>
          <p:cNvPr id="2" name="TextBox 1"/>
          <p:cNvSpPr txBox="1"/>
          <p:nvPr/>
        </p:nvSpPr>
        <p:spPr>
          <a:xfrm>
            <a:off x="251520" y="2060848"/>
            <a:ext cx="8424936" cy="4154984"/>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kiệm</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a:t>
            </a:r>
          </a:p>
          <a:p>
            <a:pPr marL="457200" indent="-457200" algn="just">
              <a:buFontTx/>
              <a:buChar char="-"/>
            </a:pP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a:t>
            </a:r>
          </a:p>
          <a:p>
            <a:pPr marL="457200" indent="-457200" algn="just">
              <a:buFontTx/>
              <a:buChar char="-"/>
            </a:pP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a:t>
            </a:r>
          </a:p>
          <a:p>
            <a:pPr marL="457200" indent="-457200" algn="just">
              <a:buFontTx/>
              <a:buChar char="-"/>
            </a:pP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kín</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250" y="44624"/>
            <a:ext cx="630350" cy="630350"/>
          </a:xfrm>
          <a:prstGeom prst="rect">
            <a:avLst/>
          </a:prstGeom>
        </p:spPr>
      </p:pic>
    </p:spTree>
    <p:extLst>
      <p:ext uri="{BB962C8B-B14F-4D97-AF65-F5344CB8AC3E}">
        <p14:creationId xmlns:p14="http://schemas.microsoft.com/office/powerpoint/2010/main" val="206799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83568" y="5157192"/>
            <a:ext cx="338477"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6156176" y="2002994"/>
            <a:ext cx="360040"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112558"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591137" y="908720"/>
            <a:ext cx="7488832" cy="2188548"/>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1. </a:t>
            </a: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nào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sau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đây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được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xem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algn="just">
              <a:lnSpc>
                <a:spcPct val="115000"/>
              </a:lnSpc>
              <a:spcBef>
                <a:spcPts val="600"/>
              </a:spcBef>
              <a:spcAft>
                <a:spcPts val="0"/>
              </a:spcAft>
            </a:pPr>
            <a:r>
              <a:rPr lang="en-US" sz="2800" dirty="0">
                <a:solidFill>
                  <a:srgbClr val="000000"/>
                </a:solidFill>
                <a:latin typeface="Times New Roman"/>
                <a:ea typeface="Times New Roman"/>
              </a:rPr>
              <a:t>A. </a:t>
            </a:r>
            <a:r>
              <a:rPr lang="en-US" sz="2800" dirty="0" err="1">
                <a:solidFill>
                  <a:srgbClr val="000000"/>
                </a:solidFill>
                <a:latin typeface="Times New Roman"/>
                <a:ea typeface="Times New Roman"/>
              </a:rPr>
              <a:t>Gạch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xây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dựng</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Đất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sét</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algn="just">
              <a:lnSpc>
                <a:spcPct val="115000"/>
              </a:lnSpc>
              <a:spcBef>
                <a:spcPts val="600"/>
              </a:spcBef>
              <a:spcAft>
                <a:spcPts val="0"/>
              </a:spcAft>
            </a:pPr>
            <a:r>
              <a:rPr lang="en-US" sz="2800" dirty="0">
                <a:solidFill>
                  <a:srgbClr val="000000"/>
                </a:solidFill>
                <a:latin typeface="Times New Roman"/>
                <a:ea typeface="Times New Roman"/>
              </a:rPr>
              <a:t>C. Xi </a:t>
            </a:r>
            <a:r>
              <a:rPr lang="en-US" sz="2800" dirty="0" err="1">
                <a:solidFill>
                  <a:srgbClr val="000000"/>
                </a:solidFill>
                <a:latin typeface="Times New Roman"/>
                <a:ea typeface="Times New Roman"/>
              </a:rPr>
              <a:t>măng</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Ngói</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
        <p:nvSpPr>
          <p:cNvPr id="6" name="TextBox 5"/>
          <p:cNvSpPr txBox="1"/>
          <p:nvPr/>
        </p:nvSpPr>
        <p:spPr>
          <a:xfrm>
            <a:off x="611560" y="3504954"/>
            <a:ext cx="7128792" cy="2228302"/>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2. </a:t>
            </a:r>
            <a:r>
              <a:rPr lang="en-US" sz="2800" dirty="0" err="1">
                <a:solidFill>
                  <a:srgbClr val="000000"/>
                </a:solidFill>
                <a:latin typeface="Times New Roman"/>
                <a:ea typeface="Times New Roman"/>
              </a:rPr>
              <a:t>Nhà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máy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xuất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rượu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vang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dùng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quả</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lên</a:t>
            </a:r>
            <a:r>
              <a:rPr lang="en-US" sz="2800" dirty="0">
                <a:solidFill>
                  <a:srgbClr val="000000"/>
                </a:solidFill>
                <a:latin typeface="Times New Roman"/>
                <a:ea typeface="Times New Roman"/>
              </a:rPr>
              <a:t> men. </a:t>
            </a:r>
            <a:r>
              <a:rPr lang="en-US" sz="2800" dirty="0" err="1">
                <a:solidFill>
                  <a:srgbClr val="000000"/>
                </a:solidFill>
                <a:latin typeface="Times New Roman"/>
                <a:ea typeface="Times New Roman"/>
              </a:rPr>
              <a:t>Vậy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nhiên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khoáng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Tree>
    <p:extLst>
      <p:ext uri="{BB962C8B-B14F-4D97-AF65-F5344CB8AC3E}">
        <p14:creationId xmlns:p14="http://schemas.microsoft.com/office/powerpoint/2010/main" val="2929119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95536" y="4941168"/>
            <a:ext cx="360040"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323528" y="2204864"/>
            <a:ext cx="432048"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112558"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323528" y="976138"/>
            <a:ext cx="8424936" cy="1732782"/>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3. </a:t>
            </a:r>
            <a:r>
              <a:rPr lang="en-US" sz="2800" dirty="0" err="1">
                <a:solidFill>
                  <a:srgbClr val="000000"/>
                </a:solidFill>
                <a:latin typeface="Times New Roman"/>
                <a:ea typeface="Times New Roman"/>
              </a:rPr>
              <a:t>Khi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dùng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gỗ</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xuất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giấy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người</a:t>
            </a:r>
            <a:r>
              <a:rPr lang="en-US" sz="2800" dirty="0">
                <a:solidFill>
                  <a:srgbClr val="000000"/>
                </a:solidFill>
                <a:latin typeface="Times New Roman"/>
                <a:ea typeface="Times New Roman"/>
              </a:rPr>
              <a:t> ta </a:t>
            </a:r>
            <a:r>
              <a:rPr lang="en-US" sz="2800" dirty="0" err="1">
                <a:solidFill>
                  <a:srgbClr val="000000"/>
                </a:solidFill>
                <a:latin typeface="Times New Roman"/>
                <a:ea typeface="Times New Roman"/>
              </a:rPr>
              <a:t>gọi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gỗ</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endParaRPr lang="vi-VN" sz="2800"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nhiên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phế</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
        <p:nvSpPr>
          <p:cNvPr id="6" name="TextBox 5"/>
          <p:cNvSpPr txBox="1"/>
          <p:nvPr/>
        </p:nvSpPr>
        <p:spPr>
          <a:xfrm>
            <a:off x="323528" y="3284984"/>
            <a:ext cx="8208912" cy="2228302"/>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4. </a:t>
            </a:r>
            <a:r>
              <a:rPr lang="en-US" sz="2800" dirty="0" err="1">
                <a:solidFill>
                  <a:srgbClr val="000000"/>
                </a:solidFill>
                <a:latin typeface="Times New Roman"/>
                <a:ea typeface="Times New Roman"/>
              </a:rPr>
              <a:t>Loại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nào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sau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đây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hầu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như</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không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sinh</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Gỗ</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Bông</a:t>
            </a:r>
            <a:r>
              <a:rPr lang="en-US" sz="2800" dirty="0">
                <a:solidFill>
                  <a:srgbClr val="000000"/>
                </a:solidFill>
                <a:latin typeface="Times New Roman"/>
                <a:ea typeface="Times New Roman"/>
              </a:rPr>
              <a:t>.	</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Dầu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thô</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Nông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Tree>
    <p:extLst>
      <p:ext uri="{BB962C8B-B14F-4D97-AF65-F5344CB8AC3E}">
        <p14:creationId xmlns:p14="http://schemas.microsoft.com/office/powerpoint/2010/main" val="38348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2558"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467544" y="1052736"/>
            <a:ext cx="8208912" cy="5024452"/>
          </a:xfrm>
          <a:prstGeom prst="rect">
            <a:avLst/>
          </a:prstGeom>
          <a:noFill/>
        </p:spPr>
        <p:txBody>
          <a:bodyPr wrap="square" rtlCol="0">
            <a:spAutoFit/>
          </a:bodyPr>
          <a:lstStyle/>
          <a:p>
            <a:pPr algn="just">
              <a:lnSpc>
                <a:spcPct val="115000"/>
              </a:lnSpc>
              <a:spcBef>
                <a:spcPts val="600"/>
              </a:spcBef>
              <a:spcAft>
                <a:spcPts val="0"/>
              </a:spcAft>
            </a:pPr>
            <a:r>
              <a:rPr lang="en-US" sz="3000" dirty="0" err="1">
                <a:solidFill>
                  <a:srgbClr val="000000"/>
                </a:solidFill>
                <a:latin typeface="Times New Roman"/>
                <a:ea typeface="Times New Roman"/>
              </a:rPr>
              <a:t>Câu</a:t>
            </a:r>
            <a:r>
              <a:rPr lang="en-US" sz="3000" dirty="0">
                <a:solidFill>
                  <a:srgbClr val="000000"/>
                </a:solidFill>
                <a:latin typeface="Times New Roman"/>
                <a:ea typeface="Times New Roman"/>
              </a:rPr>
              <a:t> 5. Cho </a:t>
            </a:r>
            <a:r>
              <a:rPr lang="en-US" sz="3000" dirty="0" err="1">
                <a:solidFill>
                  <a:srgbClr val="000000"/>
                </a:solidFill>
                <a:latin typeface="Times New Roman"/>
                <a:ea typeface="Times New Roman"/>
              </a:rPr>
              <a:t>các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từ</a:t>
            </a:r>
            <a:r>
              <a:rPr lang="en-US" sz="3000" dirty="0">
                <a:solidFill>
                  <a:srgbClr val="000000"/>
                </a:solidFill>
                <a:latin typeface="Times New Roman"/>
                <a:ea typeface="Times New Roman"/>
              </a:rPr>
              <a:t>: </a:t>
            </a:r>
            <a:r>
              <a:rPr lang="en-US" sz="3000" i="1" dirty="0" err="1">
                <a:solidFill>
                  <a:srgbClr val="000000"/>
                </a:solidFill>
                <a:latin typeface="Times New Roman"/>
                <a:ea typeface="Times New Roman"/>
              </a:rPr>
              <a:t>vật</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nhiên</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nguyên</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Hãy</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chọn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từ</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phù</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hợp</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với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chỗ</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trống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hoàn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thành</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các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câu</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sau</a:t>
            </a:r>
            <a:r>
              <a:rPr lang="en-US" sz="3000" dirty="0">
                <a:solidFill>
                  <a:srgbClr val="000000"/>
                </a:solidFill>
                <a:latin typeface="Times New Roman"/>
                <a:ea typeface="Times New Roman"/>
              </a:rPr>
              <a:t>:</a:t>
            </a:r>
            <a:endParaRPr lang="vi-VN" sz="3000" dirty="0">
              <a:solidFill>
                <a:srgbClr val="000000"/>
              </a:solidFill>
              <a:latin typeface="Times New Roman"/>
              <a:ea typeface="Calibri"/>
            </a:endParaRPr>
          </a:p>
          <a:p>
            <a:pPr algn="just">
              <a:lnSpc>
                <a:spcPct val="115000"/>
              </a:lnSpc>
              <a:spcBef>
                <a:spcPts val="600"/>
              </a:spcBef>
              <a:spcAft>
                <a:spcPts val="0"/>
              </a:spcAft>
            </a:pPr>
            <a:r>
              <a:rPr lang="en-US" sz="3000" dirty="0">
                <a:solidFill>
                  <a:srgbClr val="000000"/>
                </a:solidFill>
                <a:latin typeface="Times New Roman"/>
                <a:ea typeface="Times New Roman"/>
              </a:rPr>
              <a:t>a) </a:t>
            </a:r>
            <a:r>
              <a:rPr lang="en-US" sz="3000" dirty="0" err="1">
                <a:solidFill>
                  <a:srgbClr val="000000"/>
                </a:solidFill>
                <a:latin typeface="Times New Roman"/>
                <a:ea typeface="Times New Roman"/>
              </a:rPr>
              <a:t>Nước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biển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nước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sinh</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lí</a:t>
            </a:r>
            <a:r>
              <a:rPr lang="en-US" sz="3000" dirty="0">
                <a:solidFill>
                  <a:srgbClr val="000000"/>
                </a:solidFill>
                <a:latin typeface="Times New Roman"/>
                <a:ea typeface="Times New Roman"/>
              </a:rPr>
              <a:t>.</a:t>
            </a:r>
            <a:endParaRPr lang="vi-VN" sz="3000" dirty="0">
              <a:solidFill>
                <a:srgbClr val="000000"/>
              </a:solidFill>
              <a:latin typeface="Times New Roman"/>
              <a:ea typeface="Calibri"/>
            </a:endParaRPr>
          </a:p>
          <a:p>
            <a:pPr algn="just">
              <a:lnSpc>
                <a:spcPct val="115000"/>
              </a:lnSpc>
              <a:spcBef>
                <a:spcPts val="600"/>
              </a:spcBef>
              <a:spcAft>
                <a:spcPts val="0"/>
              </a:spcAft>
            </a:pPr>
            <a:r>
              <a:rPr lang="en-US" sz="3000" dirty="0">
                <a:solidFill>
                  <a:srgbClr val="000000"/>
                </a:solidFill>
                <a:latin typeface="Times New Roman"/>
                <a:ea typeface="Times New Roman"/>
              </a:rPr>
              <a:t>b) Xi </a:t>
            </a:r>
            <a:r>
              <a:rPr lang="en-US" sz="3000" dirty="0" err="1">
                <a:solidFill>
                  <a:srgbClr val="000000"/>
                </a:solidFill>
                <a:latin typeface="Times New Roman"/>
                <a:ea typeface="Times New Roman"/>
              </a:rPr>
              <a:t>măng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làm</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bê</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tông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trong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xây</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dựng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Đá</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vôi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xi </a:t>
            </a:r>
            <a:r>
              <a:rPr lang="en-US" sz="3000" dirty="0" err="1">
                <a:solidFill>
                  <a:srgbClr val="000000"/>
                </a:solidFill>
                <a:latin typeface="Times New Roman"/>
                <a:ea typeface="Times New Roman"/>
              </a:rPr>
              <a:t>măng</a:t>
            </a:r>
            <a:r>
              <a:rPr lang="en-US" sz="3000" dirty="0">
                <a:solidFill>
                  <a:srgbClr val="000000"/>
                </a:solidFill>
                <a:latin typeface="Times New Roman"/>
                <a:ea typeface="Times New Roman"/>
              </a:rPr>
              <a:t>.</a:t>
            </a:r>
            <a:endParaRPr lang="vi-VN" sz="3000" dirty="0">
              <a:solidFill>
                <a:srgbClr val="000000"/>
              </a:solidFill>
              <a:effectLst/>
              <a:latin typeface="Times New Roman"/>
              <a:ea typeface="Calibri"/>
            </a:endParaRPr>
          </a:p>
        </p:txBody>
      </p:sp>
      <p:sp>
        <p:nvSpPr>
          <p:cNvPr id="6" name="Oval 5"/>
          <p:cNvSpPr/>
          <p:nvPr/>
        </p:nvSpPr>
        <p:spPr>
          <a:xfrm>
            <a:off x="3491880" y="2613957"/>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(1)</a:t>
            </a:r>
            <a:endParaRPr lang="vi-VN" sz="2200" dirty="0">
              <a:solidFill>
                <a:schemeClr val="tx1"/>
              </a:solidFill>
              <a:latin typeface="Times New Roman" pitchFamily="18" charset="0"/>
              <a:cs typeface="Times New Roman" pitchFamily="18" charset="0"/>
            </a:endParaRPr>
          </a:p>
        </p:txBody>
      </p:sp>
      <p:sp>
        <p:nvSpPr>
          <p:cNvPr id="7" name="Oval 6"/>
          <p:cNvSpPr/>
          <p:nvPr/>
        </p:nvSpPr>
        <p:spPr>
          <a:xfrm>
            <a:off x="5330518" y="4820107"/>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(4)</a:t>
            </a:r>
            <a:endParaRPr lang="vi-VN" sz="2200" dirty="0">
              <a:solidFill>
                <a:schemeClr val="tx1"/>
              </a:solidFill>
              <a:latin typeface="Times New Roman" pitchFamily="18" charset="0"/>
              <a:cs typeface="Times New Roman" pitchFamily="18" charset="0"/>
            </a:endParaRPr>
          </a:p>
        </p:txBody>
      </p:sp>
      <p:sp>
        <p:nvSpPr>
          <p:cNvPr id="8" name="Oval 7"/>
          <p:cNvSpPr/>
          <p:nvPr/>
        </p:nvSpPr>
        <p:spPr>
          <a:xfrm>
            <a:off x="3491880" y="4221088"/>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(3)</a:t>
            </a:r>
            <a:endParaRPr lang="vi-VN" sz="2200" dirty="0">
              <a:solidFill>
                <a:schemeClr val="tx1"/>
              </a:solidFill>
              <a:latin typeface="Times New Roman" pitchFamily="18" charset="0"/>
              <a:cs typeface="Times New Roman" pitchFamily="18" charset="0"/>
            </a:endParaRPr>
          </a:p>
        </p:txBody>
      </p:sp>
      <p:sp>
        <p:nvSpPr>
          <p:cNvPr id="9" name="Oval 8"/>
          <p:cNvSpPr/>
          <p:nvPr/>
        </p:nvSpPr>
        <p:spPr>
          <a:xfrm>
            <a:off x="3275856" y="3140968"/>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(2)</a:t>
            </a:r>
            <a:endParaRPr lang="vi-VN" sz="2200" dirty="0">
              <a:solidFill>
                <a:schemeClr val="tx1"/>
              </a:solidFill>
              <a:latin typeface="Times New Roman" pitchFamily="18" charset="0"/>
              <a:cs typeface="Times New Roman" pitchFamily="18" charset="0"/>
            </a:endParaRPr>
          </a:p>
        </p:txBody>
      </p:sp>
      <p:sp>
        <p:nvSpPr>
          <p:cNvPr id="11" name="TextBox 10"/>
          <p:cNvSpPr txBox="1"/>
          <p:nvPr/>
        </p:nvSpPr>
        <p:spPr>
          <a:xfrm>
            <a:off x="3059832" y="2658978"/>
            <a:ext cx="2160240"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nguyên</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2" name="TextBox 11"/>
          <p:cNvSpPr txBox="1"/>
          <p:nvPr/>
        </p:nvSpPr>
        <p:spPr>
          <a:xfrm>
            <a:off x="5004048" y="4819218"/>
            <a:ext cx="2160240"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nguyên</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3" name="TextBox 12"/>
          <p:cNvSpPr txBox="1"/>
          <p:nvPr/>
        </p:nvSpPr>
        <p:spPr>
          <a:xfrm>
            <a:off x="3491880" y="4293096"/>
            <a:ext cx="1404156"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vật</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4" name="TextBox 13"/>
          <p:cNvSpPr txBox="1"/>
          <p:nvPr/>
        </p:nvSpPr>
        <p:spPr>
          <a:xfrm>
            <a:off x="3275856" y="3140968"/>
            <a:ext cx="1404156"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vật</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09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1" nodeType="clickEffect">
                                  <p:stCondLst>
                                    <p:cond delay="0"/>
                                  </p:stCondLst>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0" nodeType="clickEffect">
                                  <p:stCondLst>
                                    <p:cond delay="0"/>
                                  </p:stCondLst>
                                  <p:childTnLst>
                                    <p:animEffect transition="out" filter="circle(out)">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1" presetClass="exit" presetSubtype="1" fill="hold" grpId="1" nodeType="clickEffect">
                                  <p:stCondLst>
                                    <p:cond delay="0"/>
                                  </p:stCondLst>
                                  <p:childTnLst>
                                    <p:animEffect transition="out" filter="wheel(1)">
                                      <p:cBhvr>
                                        <p:cTn id="33" dur="2000"/>
                                        <p:tgtEl>
                                          <p:spTgt spid="8"/>
                                        </p:tgtEl>
                                      </p:cBhvr>
                                    </p:animEffect>
                                    <p:set>
                                      <p:cBhvr>
                                        <p:cTn id="34" dur="1" fill="hold">
                                          <p:stCondLst>
                                            <p:cond delay="19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edge">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xit" presetSubtype="32" fill="hold" grpId="0" nodeType="clickEffect">
                                  <p:stCondLst>
                                    <p:cond delay="0"/>
                                  </p:stCondLst>
                                  <p:childTnLst>
                                    <p:animEffect transition="out" filter="circle(out)">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amond(in)">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P spid="8" grpId="0"/>
      <p:bldP spid="8" grpId="1"/>
      <p:bldP spid="9"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CCE69-852F-4417-BB80-D55CDEDA4566}"/>
              </a:ext>
            </a:extLst>
          </p:cNvPr>
          <p:cNvSpPr/>
          <p:nvPr/>
        </p:nvSpPr>
        <p:spPr>
          <a:xfrm>
            <a:off x="999766" y="1916832"/>
            <a:ext cx="6840760" cy="113717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Bef>
                <a:spcPts val="600"/>
              </a:spcBef>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SGK.</a:t>
            </a:r>
          </a:p>
          <a:p>
            <a:pPr>
              <a:lnSpc>
                <a:spcPct val="107000"/>
              </a:lnSpc>
              <a:spcBef>
                <a:spcPts val="600"/>
              </a:spcBef>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4FC9666-51D7-4C7B-9884-B26D8631506A}"/>
              </a:ext>
            </a:extLst>
          </p:cNvPr>
          <p:cNvSpPr/>
          <p:nvPr/>
        </p:nvSpPr>
        <p:spPr>
          <a:xfrm>
            <a:off x="3131840" y="1052736"/>
            <a:ext cx="2000548" cy="655885"/>
          </a:xfrm>
          <a:prstGeom prst="rect">
            <a:avLst/>
          </a:prstGeom>
        </p:spPr>
        <p:txBody>
          <a:bodyPr wrap="none">
            <a:spAutoFit/>
          </a:bodyPr>
          <a:lstStyle/>
          <a:p>
            <a:pPr>
              <a:lnSpc>
                <a:spcPct val="107000"/>
              </a:lnSpc>
              <a:spcBef>
                <a:spcPts val="600"/>
              </a:spcBef>
              <a:spcAft>
                <a:spcPts val="600"/>
              </a:spcAft>
            </a:pPr>
            <a:r>
              <a:rPr lang="nl-NL" sz="3600" b="1"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DẶN DÒ</a:t>
            </a:r>
            <a:endPar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111988"/>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BC0CE7-6CB9-47BA-8FF8-0F7276EF2FFD}"/>
              </a:ext>
            </a:extLst>
          </p:cNvPr>
          <p:cNvSpPr txBox="1"/>
          <p:nvPr/>
        </p:nvSpPr>
        <p:spPr>
          <a:xfrm>
            <a:off x="1403648" y="2060848"/>
            <a:ext cx="5976664" cy="1569660"/>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TRÂN TRỌNG CÁM </a:t>
            </a:r>
            <a:r>
              <a:rPr lang="vi-VN" sz="3200" b="1" dirty="0">
                <a:solidFill>
                  <a:srgbClr val="FF0000"/>
                </a:solidFill>
                <a:latin typeface="Times New Roman" panose="02020603050405020304" pitchFamily="18" charset="0"/>
                <a:cs typeface="Times New Roman" panose="02020603050405020304" pitchFamily="18" charset="0"/>
              </a:rPr>
              <a:t>Ơ</a:t>
            </a:r>
            <a:r>
              <a:rPr lang="en-US" sz="3200" b="1" dirty="0">
                <a:solidFill>
                  <a:srgbClr val="FF0000"/>
                </a:solidFill>
                <a:latin typeface="Times New Roman" panose="02020603050405020304" pitchFamily="18" charset="0"/>
                <a:cs typeface="Times New Roman" panose="02020603050405020304" pitchFamily="18" charset="0"/>
              </a:rPr>
              <a:t>N QUÝ THẦY CÔ </a:t>
            </a:r>
          </a:p>
          <a:p>
            <a:pPr algn="ctr"/>
            <a:r>
              <a:rPr lang="en-US" sz="3200" b="1" dirty="0">
                <a:solidFill>
                  <a:srgbClr val="FF0000"/>
                </a:solidFill>
                <a:latin typeface="Times New Roman" panose="02020603050405020304" pitchFamily="18" charset="0"/>
                <a:cs typeface="Times New Roman" panose="02020603050405020304" pitchFamily="18" charset="0"/>
              </a:rPr>
              <a:t>ĐÃ ĐẾN DỰ GIỜ TIẾT HỌC</a:t>
            </a:r>
          </a:p>
        </p:txBody>
      </p:sp>
    </p:spTree>
    <p:extLst>
      <p:ext uri="{BB962C8B-B14F-4D97-AF65-F5344CB8AC3E}">
        <p14:creationId xmlns:p14="http://schemas.microsoft.com/office/powerpoint/2010/main" val="224335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206D3-A06A-4654-9D77-926981E6F808}"/>
              </a:ext>
            </a:extLst>
          </p:cNvPr>
          <p:cNvSpPr txBox="1"/>
          <p:nvPr/>
        </p:nvSpPr>
        <p:spPr>
          <a:xfrm>
            <a:off x="2267744" y="313492"/>
            <a:ext cx="4968552"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TRÒ CH</a:t>
            </a:r>
            <a:r>
              <a:rPr lang="vi-VN" sz="2800" b="1" dirty="0">
                <a:solidFill>
                  <a:srgbClr val="FF0000"/>
                </a:solidFill>
                <a:latin typeface="Times New Roman" panose="02020603050405020304" pitchFamily="18" charset="0"/>
                <a:cs typeface="Times New Roman" panose="02020603050405020304" pitchFamily="18" charset="0"/>
              </a:rPr>
              <a:t>Ơ</a:t>
            </a:r>
            <a:r>
              <a:rPr lang="en-US" sz="2800" b="1" dirty="0">
                <a:solidFill>
                  <a:srgbClr val="FF0000"/>
                </a:solidFill>
                <a:latin typeface="Times New Roman" panose="02020603050405020304" pitchFamily="18" charset="0"/>
                <a:cs typeface="Times New Roman" panose="02020603050405020304" pitchFamily="18" charset="0"/>
              </a:rPr>
              <a:t>I AI NHIỀU H</a:t>
            </a:r>
            <a:r>
              <a:rPr lang="vi-VN" sz="2800" b="1" dirty="0">
                <a:solidFill>
                  <a:srgbClr val="FF0000"/>
                </a:solidFill>
                <a:latin typeface="Times New Roman" panose="02020603050405020304" pitchFamily="18" charset="0"/>
                <a:cs typeface="Times New Roman" panose="02020603050405020304" pitchFamily="18" charset="0"/>
              </a:rPr>
              <a:t>Ơ</a:t>
            </a:r>
            <a:r>
              <a:rPr lang="en-US" sz="2800" b="1" dirty="0">
                <a:solidFill>
                  <a:srgbClr val="FF0000"/>
                </a:solidFill>
                <a:latin typeface="Times New Roman" panose="02020603050405020304" pitchFamily="18" charset="0"/>
                <a:cs typeface="Times New Roman" panose="02020603050405020304" pitchFamily="18" charset="0"/>
              </a:rPr>
              <a:t>N</a:t>
            </a:r>
          </a:p>
        </p:txBody>
      </p:sp>
      <p:pic>
        <p:nvPicPr>
          <p:cNvPr id="6" name="Picture 5">
            <a:extLst>
              <a:ext uri="{FF2B5EF4-FFF2-40B4-BE49-F238E27FC236}">
                <a16:creationId xmlns:a16="http://schemas.microsoft.com/office/drawing/2014/main" id="{742BB602-3DEB-4699-82DB-010BC364E38A}"/>
              </a:ext>
            </a:extLst>
          </p:cNvPr>
          <p:cNvPicPr>
            <a:picLocks noChangeAspect="1"/>
          </p:cNvPicPr>
          <p:nvPr/>
        </p:nvPicPr>
        <p:blipFill>
          <a:blip r:embed="rId2"/>
          <a:stretch>
            <a:fillRect/>
          </a:stretch>
        </p:blipFill>
        <p:spPr>
          <a:xfrm>
            <a:off x="1434852" y="1073792"/>
            <a:ext cx="2921124" cy="2168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A1922C00-F526-4BA0-94DD-9348291B31CD}"/>
              </a:ext>
            </a:extLst>
          </p:cNvPr>
          <p:cNvPicPr>
            <a:picLocks noChangeAspect="1"/>
          </p:cNvPicPr>
          <p:nvPr/>
        </p:nvPicPr>
        <p:blipFill>
          <a:blip r:embed="rId3"/>
          <a:stretch>
            <a:fillRect/>
          </a:stretch>
        </p:blipFill>
        <p:spPr>
          <a:xfrm>
            <a:off x="4572000" y="1099282"/>
            <a:ext cx="3137148"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0" name="Picture 2" descr="Ly Tre - Cốc bằng Tre nguyên bản (3 SIZE) - Bình, ly uống cà phê và phụ  kiện Nhãn hàng No Brand | DienMayHoangNgan.com">
            <a:extLst>
              <a:ext uri="{FF2B5EF4-FFF2-40B4-BE49-F238E27FC236}">
                <a16:creationId xmlns:a16="http://schemas.microsoft.com/office/drawing/2014/main" id="{85FCBE0F-94BD-4AE6-977E-63DB10F89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4977"/>
            <a:ext cx="3137148"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AutoShape 4" descr="Những đồ gia dụng bằng tre trong cuộc sống quanh ta - Mành rèm tre, mành  trúc che nắng, mành nhựa Hà Nội giá rẻ chất lượng giá xuất xưởng">
            <a:extLst>
              <a:ext uri="{FF2B5EF4-FFF2-40B4-BE49-F238E27FC236}">
                <a16:creationId xmlns:a16="http://schemas.microsoft.com/office/drawing/2014/main" id="{DCEAB9B7-74F3-4A89-BEF3-613557BBDB1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B80FB82A-34A9-42A7-A2EE-AADAF078F028}"/>
              </a:ext>
            </a:extLst>
          </p:cNvPr>
          <p:cNvPicPr>
            <a:picLocks noChangeAspect="1"/>
          </p:cNvPicPr>
          <p:nvPr/>
        </p:nvPicPr>
        <p:blipFill>
          <a:blip r:embed="rId5"/>
          <a:stretch>
            <a:fillRect/>
          </a:stretch>
        </p:blipFill>
        <p:spPr>
          <a:xfrm>
            <a:off x="1434852" y="3429000"/>
            <a:ext cx="2921124" cy="2219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03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290"/>
                                        </p:tgtEl>
                                        <p:attrNameLst>
                                          <p:attrName>style.visibility</p:attrName>
                                        </p:attrNameLst>
                                      </p:cBhvr>
                                      <p:to>
                                        <p:strVal val="visible"/>
                                      </p:to>
                                    </p:set>
                                    <p:anim calcmode="lin" valueType="num">
                                      <p:cBhvr additive="base">
                                        <p:cTn id="19" dur="500" fill="hold"/>
                                        <p:tgtEl>
                                          <p:spTgt spid="12290"/>
                                        </p:tgtEl>
                                        <p:attrNameLst>
                                          <p:attrName>ppt_x</p:attrName>
                                        </p:attrNameLst>
                                      </p:cBhvr>
                                      <p:tavLst>
                                        <p:tav tm="0">
                                          <p:val>
                                            <p:strVal val="#ppt_x"/>
                                          </p:val>
                                        </p:tav>
                                        <p:tav tm="100000">
                                          <p:val>
                                            <p:strVal val="#ppt_x"/>
                                          </p:val>
                                        </p:tav>
                                      </p:tavLst>
                                    </p:anim>
                                    <p:anim calcmode="lin" valueType="num">
                                      <p:cBhvr additive="base">
                                        <p:cTn id="20"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351C7-94CF-43D5-BA3C-CC698BDF547D}"/>
              </a:ext>
            </a:extLst>
          </p:cNvPr>
          <p:cNvSpPr txBox="1"/>
          <p:nvPr/>
        </p:nvSpPr>
        <p:spPr>
          <a:xfrm>
            <a:off x="179512" y="404664"/>
            <a:ext cx="8388932"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Times New Roman" panose="02020603050405020304" pitchFamily="18" charset="0"/>
                <a:ea typeface="+mn-ea"/>
                <a:cs typeface="Times New Roman" panose="02020603050405020304" pitchFamily="18" charset="0"/>
              </a:rPr>
              <a:t>CHỦ ĐỀ 4: VẬT LIỆU, NHIÊN LIỆU, NGUYÊN LIỆU, L</a:t>
            </a:r>
            <a:r>
              <a:rPr kumimoji="0" lang="vi-VN" sz="3200" b="1" i="0" u="none" strike="noStrike" kern="1200" cap="none" spc="0" normalizeH="0" baseline="0" noProof="0" dirty="0">
                <a:ln>
                  <a:noFill/>
                </a:ln>
                <a:solidFill>
                  <a:srgbClr val="1F497D">
                    <a:lumMod val="75000"/>
                  </a:srgbClr>
                </a:solidFill>
                <a:effectLst/>
                <a:uLnTx/>
                <a:uFillTx/>
                <a:latin typeface="Times New Roman" panose="02020603050405020304" pitchFamily="18" charset="0"/>
                <a:ea typeface="+mn-ea"/>
                <a:cs typeface="Times New Roman" panose="02020603050405020304" pitchFamily="18" charset="0"/>
              </a:rPr>
              <a:t>Ư</a:t>
            </a:r>
            <a:r>
              <a:rPr kumimoji="0" lang="en-US" sz="3200" b="1" i="0" u="none" strike="noStrike" kern="1200" cap="none" spc="0" normalizeH="0" baseline="0" noProof="0" dirty="0">
                <a:ln>
                  <a:noFill/>
                </a:ln>
                <a:solidFill>
                  <a:srgbClr val="1F497D">
                    <a:lumMod val="75000"/>
                  </a:srgbClr>
                </a:solidFill>
                <a:effectLst/>
                <a:uLnTx/>
                <a:uFillTx/>
                <a:latin typeface="Times New Roman" panose="02020603050405020304" pitchFamily="18" charset="0"/>
                <a:ea typeface="+mn-ea"/>
                <a:cs typeface="Times New Roman" panose="02020603050405020304" pitchFamily="18" charset="0"/>
              </a:rPr>
              <a:t>ƠNG THỰC – THỰC PHẨM THÔNG DỤNG, TÍNH CHẤT VÀ ỨNG DỤNG CỦA CHÚNG</a:t>
            </a:r>
          </a:p>
        </p:txBody>
      </p:sp>
      <p:sp>
        <p:nvSpPr>
          <p:cNvPr id="3" name="TextBox 2">
            <a:extLst>
              <a:ext uri="{FF2B5EF4-FFF2-40B4-BE49-F238E27FC236}">
                <a16:creationId xmlns:a16="http://schemas.microsoft.com/office/drawing/2014/main" id="{45A1C98F-4F82-4B4D-AAC7-7B733958F35D}"/>
              </a:ext>
            </a:extLst>
          </p:cNvPr>
          <p:cNvSpPr txBox="1"/>
          <p:nvPr/>
        </p:nvSpPr>
        <p:spPr>
          <a:xfrm>
            <a:off x="1259632" y="2488758"/>
            <a:ext cx="702078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BÀI 13: MỘT SỐ NGUYÊN LIỆU</a:t>
            </a:r>
          </a:p>
        </p:txBody>
      </p:sp>
      <p:pic>
        <p:nvPicPr>
          <p:cNvPr id="4" name="Picture 4">
            <a:extLst>
              <a:ext uri="{FF2B5EF4-FFF2-40B4-BE49-F238E27FC236}">
                <a16:creationId xmlns:a16="http://schemas.microsoft.com/office/drawing/2014/main" id="{B61A1A15-EEED-48F5-940E-1D5FA5234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681" y="3212976"/>
            <a:ext cx="3790638" cy="1944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19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9692" y="104775"/>
            <a:ext cx="6480720" cy="523220"/>
          </a:xfrm>
          <a:prstGeom prst="rect">
            <a:avLst/>
          </a:prstGeom>
          <a:noFill/>
        </p:spPr>
        <p:txBody>
          <a:bodyPr wrap="square" rtlCol="0">
            <a:spAutoFit/>
          </a:bodyPr>
          <a:lstStyle/>
          <a:p>
            <a:r>
              <a:rPr lang="vi-VN" sz="2800" b="1" dirty="0">
                <a:solidFill>
                  <a:srgbClr val="FF0000"/>
                </a:solidFill>
                <a:latin typeface="+mj-lt"/>
              </a:rPr>
              <a:t>Bài 13. MỘT SỐ NGUYÊN LIỆU</a:t>
            </a:r>
          </a:p>
        </p:txBody>
      </p:sp>
      <p:sp>
        <p:nvSpPr>
          <p:cNvPr id="5" name="TextBox 4"/>
          <p:cNvSpPr txBox="1"/>
          <p:nvPr/>
        </p:nvSpPr>
        <p:spPr>
          <a:xfrm>
            <a:off x="0" y="522370"/>
            <a:ext cx="734481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a:t>
            </a:r>
            <a:r>
              <a:rPr lang="vi-VN" sz="2800" b="1" dirty="0">
                <a:solidFill>
                  <a:srgbClr val="FF0000"/>
                </a:solidFill>
                <a:latin typeface="Times New Roman" panose="02020603050405020304" pitchFamily="18" charset="0"/>
                <a:cs typeface="Times New Roman" panose="02020603050405020304" pitchFamily="18" charset="0"/>
              </a:rPr>
              <a:t> Một số nguyên liệu thông dụng</a:t>
            </a:r>
          </a:p>
        </p:txBody>
      </p:sp>
      <p:sp>
        <p:nvSpPr>
          <p:cNvPr id="6" name="TextBox 5"/>
          <p:cNvSpPr txBox="1"/>
          <p:nvPr/>
        </p:nvSpPr>
        <p:spPr>
          <a:xfrm>
            <a:off x="200791" y="919509"/>
            <a:ext cx="9051729" cy="1292662"/>
          </a:xfrm>
          <a:prstGeom prst="rect">
            <a:avLst/>
          </a:prstGeom>
          <a:noFill/>
        </p:spPr>
        <p:txBody>
          <a:bodyPr wrap="square" rtlCol="0">
            <a:spAutoFit/>
          </a:bodyPr>
          <a:lstStyle/>
          <a:p>
            <a:r>
              <a:rPr lang="vi-VN" sz="2600" b="1" i="1" dirty="0">
                <a:latin typeface="Times New Roman" panose="02020603050405020304" pitchFamily="18" charset="0"/>
                <a:cs typeface="Times New Roman" panose="02020603050405020304" pitchFamily="18" charset="0"/>
              </a:rPr>
              <a:t>Quan sát H 13.1. </a:t>
            </a:r>
            <a:r>
              <a:rPr lang="en-US" sz="2600" b="1" i="1" dirty="0" err="1">
                <a:latin typeface="Times New Roman" panose="02020603050405020304" pitchFamily="18" charset="0"/>
                <a:cs typeface="Times New Roman" panose="02020603050405020304" pitchFamily="18" charset="0"/>
              </a:rPr>
              <a:t>Em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hãy</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biết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các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nguyên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liệu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trong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hình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ứng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với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các</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nguyên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liệu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nào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sau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đây</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cát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quặng</a:t>
            </a:r>
            <a:r>
              <a:rPr lang="en-US" sz="2600" b="1" i="1" dirty="0">
                <a:latin typeface="Times New Roman" panose="02020603050405020304" pitchFamily="18" charset="0"/>
                <a:cs typeface="Times New Roman" panose="02020603050405020304" pitchFamily="18" charset="0"/>
              </a:rPr>
              <a:t> bauxite, </a:t>
            </a:r>
            <a:r>
              <a:rPr lang="en-US" sz="2600" b="1" i="1" dirty="0" err="1">
                <a:latin typeface="Times New Roman" panose="02020603050405020304" pitchFamily="18" charset="0"/>
                <a:cs typeface="Times New Roman" panose="02020603050405020304" pitchFamily="18" charset="0"/>
              </a:rPr>
              <a:t>đá</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vôi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tre</a:t>
            </a:r>
            <a:r>
              <a:rPr lang="en-US" sz="2600" b="1" i="1" dirty="0">
                <a:latin typeface="Times New Roman" panose="02020603050405020304" pitchFamily="18" charset="0"/>
                <a:cs typeface="Times New Roman" panose="02020603050405020304" pitchFamily="18" charset="0"/>
              </a:rPr>
              <a:t>.</a:t>
            </a:r>
            <a:endParaRPr lang="vi-VN" sz="2600" b="1" i="1" dirty="0">
              <a:latin typeface="Times New Roman" panose="02020603050405020304" pitchFamily="18" charset="0"/>
              <a:cs typeface="Times New Roman" panose="02020603050405020304" pitchFamily="18" charset="0"/>
            </a:endParaRPr>
          </a:p>
        </p:txBody>
      </p:sp>
      <p:pic>
        <p:nvPicPr>
          <p:cNvPr id="205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367240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830" y="2276872"/>
            <a:ext cx="3666602" cy="20714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80" y="4653136"/>
            <a:ext cx="3744416" cy="201622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830" y="4725144"/>
            <a:ext cx="3790638" cy="194421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3707904" y="386104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a</a:t>
            </a:r>
          </a:p>
        </p:txBody>
      </p:sp>
      <p:sp>
        <p:nvSpPr>
          <p:cNvPr id="13" name="Oval 12"/>
          <p:cNvSpPr/>
          <p:nvPr/>
        </p:nvSpPr>
        <p:spPr>
          <a:xfrm>
            <a:off x="3713639" y="6137991"/>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c</a:t>
            </a:r>
          </a:p>
        </p:txBody>
      </p:sp>
      <p:sp>
        <p:nvSpPr>
          <p:cNvPr id="14" name="Oval 13"/>
          <p:cNvSpPr/>
          <p:nvPr/>
        </p:nvSpPr>
        <p:spPr>
          <a:xfrm>
            <a:off x="8100392" y="3844305"/>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b</a:t>
            </a:r>
          </a:p>
        </p:txBody>
      </p:sp>
      <p:sp>
        <p:nvSpPr>
          <p:cNvPr id="15" name="Oval 14"/>
          <p:cNvSpPr/>
          <p:nvPr/>
        </p:nvSpPr>
        <p:spPr>
          <a:xfrm>
            <a:off x="8223448" y="6165303"/>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d</a:t>
            </a:r>
          </a:p>
        </p:txBody>
      </p:sp>
    </p:spTree>
    <p:extLst>
      <p:ext uri="{BB962C8B-B14F-4D97-AF65-F5344CB8AC3E}">
        <p14:creationId xmlns:p14="http://schemas.microsoft.com/office/powerpoint/2010/main" val="214981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14045" y="-5318"/>
            <a:ext cx="1643015"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ĐÁP ÁN</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367240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81447"/>
            <a:ext cx="3666602" cy="250353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635896" y="278092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a</a:t>
            </a:r>
          </a:p>
        </p:txBody>
      </p:sp>
      <p:sp>
        <p:nvSpPr>
          <p:cNvPr id="12" name="Oval 11"/>
          <p:cNvSpPr/>
          <p:nvPr/>
        </p:nvSpPr>
        <p:spPr>
          <a:xfrm>
            <a:off x="7950570" y="2708920"/>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b</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789040"/>
            <a:ext cx="3744416" cy="2664295"/>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775787" y="5949280"/>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c</a:t>
            </a: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810" y="3789040"/>
            <a:ext cx="3790638" cy="2736303"/>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8223448" y="602128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d</a:t>
            </a:r>
          </a:p>
        </p:txBody>
      </p:sp>
      <p:sp>
        <p:nvSpPr>
          <p:cNvPr id="19" name="TextBox 18"/>
          <p:cNvSpPr txBox="1"/>
          <p:nvPr/>
        </p:nvSpPr>
        <p:spPr>
          <a:xfrm>
            <a:off x="2771800" y="2761764"/>
            <a:ext cx="1296144" cy="523220"/>
          </a:xfrm>
          <a:prstGeom prst="rect">
            <a:avLst/>
          </a:prstGeom>
          <a:solidFill>
            <a:schemeClr val="accent4">
              <a:lumMod val="20000"/>
              <a:lumOff val="80000"/>
            </a:schemeClr>
          </a:solidFill>
        </p:spPr>
        <p:txBody>
          <a:bodyPr wrap="square" rtlCol="0">
            <a:spAutoFit/>
          </a:bodyPr>
          <a:lstStyle/>
          <a:p>
            <a:r>
              <a:rPr lang="vi-VN" sz="2800" dirty="0">
                <a:solidFill>
                  <a:srgbClr val="FF0000"/>
                </a:solidFill>
                <a:latin typeface="+mj-lt"/>
              </a:rPr>
              <a:t>Đá vôi</a:t>
            </a:r>
          </a:p>
        </p:txBody>
      </p:sp>
      <p:sp>
        <p:nvSpPr>
          <p:cNvPr id="20" name="TextBox 19"/>
          <p:cNvSpPr txBox="1"/>
          <p:nvPr/>
        </p:nvSpPr>
        <p:spPr>
          <a:xfrm>
            <a:off x="5796136" y="2761764"/>
            <a:ext cx="2520280" cy="523220"/>
          </a:xfrm>
          <a:prstGeom prst="rect">
            <a:avLst/>
          </a:prstGeom>
          <a:solidFill>
            <a:schemeClr val="bg2"/>
          </a:solidFill>
        </p:spPr>
        <p:txBody>
          <a:bodyPr wrap="square" rtlCol="0">
            <a:spAutoFit/>
          </a:bodyPr>
          <a:lstStyle/>
          <a:p>
            <a:pPr lvl="0" algn="ctr">
              <a:spcBef>
                <a:spcPts val="400"/>
              </a:spcBef>
            </a:pPr>
            <a:r>
              <a:rPr lang="vi-VN" sz="2800" dirty="0">
                <a:solidFill>
                  <a:srgbClr val="FF0000"/>
                </a:solidFill>
                <a:latin typeface="Times New Roman"/>
                <a:ea typeface="Arial"/>
              </a:rPr>
              <a:t>Quặng bauxite</a:t>
            </a:r>
            <a:endParaRPr lang="vi-VN" sz="2800" dirty="0">
              <a:solidFill>
                <a:srgbClr val="FF0000"/>
              </a:solidFill>
              <a:latin typeface="Times New Roman"/>
              <a:ea typeface="Calibri"/>
            </a:endParaRPr>
          </a:p>
        </p:txBody>
      </p:sp>
      <p:sp>
        <p:nvSpPr>
          <p:cNvPr id="21" name="TextBox 20"/>
          <p:cNvSpPr txBox="1"/>
          <p:nvPr/>
        </p:nvSpPr>
        <p:spPr>
          <a:xfrm>
            <a:off x="3308681" y="5930115"/>
            <a:ext cx="822176" cy="523220"/>
          </a:xfrm>
          <a:prstGeom prst="rect">
            <a:avLst/>
          </a:prstGeom>
          <a:solidFill>
            <a:schemeClr val="bg2"/>
          </a:solidFill>
        </p:spPr>
        <p:txBody>
          <a:bodyPr wrap="square" rtlCol="0">
            <a:spAutoFit/>
          </a:bodyPr>
          <a:lstStyle/>
          <a:p>
            <a:r>
              <a:rPr lang="vi-VN" sz="2800" dirty="0">
                <a:solidFill>
                  <a:srgbClr val="FF0000"/>
                </a:solidFill>
                <a:latin typeface="+mj-lt"/>
              </a:rPr>
              <a:t>Cát</a:t>
            </a:r>
          </a:p>
        </p:txBody>
      </p:sp>
      <p:sp>
        <p:nvSpPr>
          <p:cNvPr id="22" name="TextBox 21"/>
          <p:cNvSpPr txBox="1"/>
          <p:nvPr/>
        </p:nvSpPr>
        <p:spPr>
          <a:xfrm>
            <a:off x="7812360" y="6002124"/>
            <a:ext cx="792088" cy="523220"/>
          </a:xfrm>
          <a:prstGeom prst="rect">
            <a:avLst/>
          </a:prstGeom>
          <a:solidFill>
            <a:schemeClr val="bg2"/>
          </a:solidFill>
        </p:spPr>
        <p:txBody>
          <a:bodyPr wrap="square" rtlCol="0">
            <a:spAutoFit/>
          </a:bodyPr>
          <a:lstStyle/>
          <a:p>
            <a:r>
              <a:rPr lang="vi-VN" sz="2800" dirty="0">
                <a:solidFill>
                  <a:srgbClr val="FF0000"/>
                </a:solidFill>
                <a:latin typeface="+mj-lt"/>
              </a:rPr>
              <a:t>Tre</a:t>
            </a:r>
          </a:p>
        </p:txBody>
      </p:sp>
    </p:spTree>
    <p:extLst>
      <p:ext uri="{BB962C8B-B14F-4D97-AF65-F5344CB8AC3E}">
        <p14:creationId xmlns:p14="http://schemas.microsoft.com/office/powerpoint/2010/main" val="3745745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99347" y="1827854"/>
            <a:ext cx="392928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Times New Roman"/>
                <a:ea typeface="+mn-ea"/>
                <a:cs typeface="+mn-cs"/>
              </a:rPr>
              <a:t>THẢO LUẬN NHÓM</a:t>
            </a:r>
            <a:endParaRPr kumimoji="0" lang="en-US" sz="30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618799860"/>
              </p:ext>
            </p:extLst>
          </p:nvPr>
        </p:nvGraphicFramePr>
        <p:xfrm>
          <a:off x="1187624" y="2564904"/>
          <a:ext cx="6552728" cy="3112258"/>
        </p:xfrm>
        <a:graphic>
          <a:graphicData uri="http://schemas.openxmlformats.org/drawingml/2006/table">
            <a:tbl>
              <a:tblPr firstRow="1" firstCol="1" bandRow="1"/>
              <a:tblGrid>
                <a:gridCol w="2304256">
                  <a:extLst>
                    <a:ext uri="{9D8B030D-6E8A-4147-A177-3AD203B41FA5}">
                      <a16:colId xmlns:a16="http://schemas.microsoft.com/office/drawing/2014/main" val="20000"/>
                    </a:ext>
                  </a:extLst>
                </a:gridCol>
                <a:gridCol w="2002949">
                  <a:extLst>
                    <a:ext uri="{9D8B030D-6E8A-4147-A177-3AD203B41FA5}">
                      <a16:colId xmlns:a16="http://schemas.microsoft.com/office/drawing/2014/main" val="20001"/>
                    </a:ext>
                  </a:extLst>
                </a:gridCol>
                <a:gridCol w="2245523">
                  <a:extLst>
                    <a:ext uri="{9D8B030D-6E8A-4147-A177-3AD203B41FA5}">
                      <a16:colId xmlns:a16="http://schemas.microsoft.com/office/drawing/2014/main" val="20002"/>
                    </a:ext>
                  </a:extLst>
                </a:gridCol>
              </a:tblGrid>
              <a:tr h="409418">
                <a:tc gridSpan="3">
                  <a:txBody>
                    <a:bodyPr/>
                    <a:lstStyle/>
                    <a:p>
                      <a:pPr algn="ctr">
                        <a:spcBef>
                          <a:spcPts val="600"/>
                        </a:spcBef>
                        <a:spcAft>
                          <a:spcPts val="0"/>
                        </a:spcAft>
                      </a:pPr>
                      <a:r>
                        <a:rPr lang="vi-VN" sz="2500" b="1" dirty="0">
                          <a:solidFill>
                            <a:srgbClr val="000000"/>
                          </a:solidFill>
                          <a:effectLst/>
                          <a:latin typeface="Times New Roman"/>
                          <a:ea typeface="Arial"/>
                        </a:rPr>
                        <a:t>PHIẾU HỌC TẬP </a:t>
                      </a:r>
                      <a:r>
                        <a:rPr lang="en-US" sz="2500" b="1" dirty="0">
                          <a:solidFill>
                            <a:srgbClr val="000000"/>
                          </a:solidFill>
                          <a:effectLst/>
                          <a:latin typeface="Times New Roman"/>
                          <a:ea typeface="Arial"/>
                        </a:rPr>
                        <a:t>1</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40568">
                <a:tc>
                  <a:txBody>
                    <a:bodyPr/>
                    <a:lstStyle/>
                    <a:p>
                      <a:pPr algn="ctr">
                        <a:lnSpc>
                          <a:spcPct val="150000"/>
                        </a:lnSpc>
                        <a:spcBef>
                          <a:spcPts val="600"/>
                        </a:spcBef>
                        <a:spcAft>
                          <a:spcPts val="0"/>
                        </a:spcAft>
                      </a:pPr>
                      <a:r>
                        <a:rPr lang="vi-VN" sz="2500">
                          <a:solidFill>
                            <a:srgbClr val="000000"/>
                          </a:solidFill>
                          <a:effectLst/>
                          <a:latin typeface="Times New Roman"/>
                          <a:ea typeface="Arial"/>
                        </a:rPr>
                        <a:t>Nguyên liệu</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Vật liệu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a:solidFill>
                            <a:srgbClr val="000000"/>
                          </a:solidFill>
                          <a:effectLst/>
                          <a:latin typeface="Times New Roman"/>
                          <a:ea typeface="Arial"/>
                        </a:rPr>
                        <a:t>Sản phẩm</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extLst>
                  <a:ext uri="{0D108BD9-81ED-4DB2-BD59-A6C34878D82A}">
                    <a16:rowId xmlns:a16="http://schemas.microsoft.com/office/drawing/2014/main" val="10001"/>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Đá 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Cát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0568">
                <a:tc>
                  <a:txBody>
                    <a:bodyPr/>
                    <a:lstStyle/>
                    <a:p>
                      <a:pPr algn="just">
                        <a:lnSpc>
                          <a:spcPct val="150000"/>
                        </a:lnSpc>
                        <a:spcBef>
                          <a:spcPts val="600"/>
                        </a:spcBef>
                        <a:spcAft>
                          <a:spcPts val="0"/>
                        </a:spcAft>
                      </a:pPr>
                      <a:r>
                        <a:rPr lang="vi-VN" sz="2500">
                          <a:solidFill>
                            <a:srgbClr val="000000"/>
                          </a:solidFill>
                          <a:effectLst/>
                          <a:latin typeface="Times New Roman"/>
                          <a:ea typeface="Arial"/>
                        </a:rPr>
                        <a:t>Quặng baux</a:t>
                      </a:r>
                      <a:r>
                        <a:rPr lang="en-US" sz="2500">
                          <a:solidFill>
                            <a:srgbClr val="000000"/>
                          </a:solidFill>
                          <a:effectLst/>
                          <a:latin typeface="Times New Roman"/>
                          <a:ea typeface="Arial"/>
                        </a:rPr>
                        <a:t>ite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0568">
                <a:tc>
                  <a:txBody>
                    <a:bodyPr/>
                    <a:lstStyle/>
                    <a:p>
                      <a:pPr algn="just">
                        <a:lnSpc>
                          <a:spcPct val="150000"/>
                        </a:lnSpc>
                        <a:spcBef>
                          <a:spcPts val="600"/>
                        </a:spcBef>
                        <a:spcAft>
                          <a:spcPts val="0"/>
                        </a:spcAft>
                      </a:pPr>
                      <a:r>
                        <a:rPr lang="en-US" sz="2500">
                          <a:solidFill>
                            <a:srgbClr val="000000"/>
                          </a:solidFill>
                          <a:effectLst/>
                          <a:latin typeface="Times New Roman"/>
                          <a:ea typeface="Arial"/>
                        </a:rPr>
                        <a:t>Tre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3D75A68B-BAFD-4404-90C3-6C9B24F68EBC}"/>
              </a:ext>
            </a:extLst>
          </p:cNvPr>
          <p:cNvSpPr txBox="1"/>
          <p:nvPr/>
        </p:nvSpPr>
        <p:spPr>
          <a:xfrm>
            <a:off x="683568" y="642229"/>
            <a:ext cx="8028384" cy="1077218"/>
          </a:xfrm>
          <a:prstGeom prst="rect">
            <a:avLst/>
          </a:prstGeom>
          <a:noFill/>
        </p:spPr>
        <p:txBody>
          <a:bodyPr wrap="squar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Theo </a:t>
            </a:r>
            <a:r>
              <a:rPr lang="en-US" sz="3200" b="1" i="1" dirty="0" err="1">
                <a:solidFill>
                  <a:srgbClr val="FF0000"/>
                </a:solidFill>
                <a:latin typeface="Times New Roman" panose="02020603050405020304" pitchFamily="18" charset="0"/>
                <a:cs typeface="Times New Roman" panose="02020603050405020304" pitchFamily="18" charset="0"/>
              </a:rPr>
              <a:t>em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có</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thể</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vật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liệu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sản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phẩm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nào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từ</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các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nguyên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liệu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trong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hình</a:t>
            </a:r>
            <a:r>
              <a:rPr lang="en-US" sz="3200" b="1" i="1" dirty="0">
                <a:solidFill>
                  <a:srgbClr val="FF0000"/>
                </a:solidFill>
                <a:latin typeface="Times New Roman" panose="02020603050405020304" pitchFamily="18" charset="0"/>
                <a:cs typeface="Times New Roman" panose="02020603050405020304" pitchFamily="18" charset="0"/>
              </a:rPr>
              <a:t> 13.1? </a:t>
            </a:r>
          </a:p>
        </p:txBody>
      </p:sp>
    </p:spTree>
    <p:extLst>
      <p:ext uri="{BB962C8B-B14F-4D97-AF65-F5344CB8AC3E}">
        <p14:creationId xmlns:p14="http://schemas.microsoft.com/office/powerpoint/2010/main" val="1480232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71576330"/>
              </p:ext>
            </p:extLst>
          </p:nvPr>
        </p:nvGraphicFramePr>
        <p:xfrm>
          <a:off x="217358" y="566127"/>
          <a:ext cx="4824536" cy="5240677"/>
        </p:xfrm>
        <a:graphic>
          <a:graphicData uri="http://schemas.openxmlformats.org/drawingml/2006/table">
            <a:tbl>
              <a:tblPr firstRow="1" firstCol="1" bandRow="1"/>
              <a:tblGrid>
                <a:gridCol w="1512168">
                  <a:extLst>
                    <a:ext uri="{9D8B030D-6E8A-4147-A177-3AD203B41FA5}">
                      <a16:colId xmlns:a16="http://schemas.microsoft.com/office/drawing/2014/main" val="20000"/>
                    </a:ext>
                  </a:extLst>
                </a:gridCol>
                <a:gridCol w="1114282">
                  <a:extLst>
                    <a:ext uri="{9D8B030D-6E8A-4147-A177-3AD203B41FA5}">
                      <a16:colId xmlns:a16="http://schemas.microsoft.com/office/drawing/2014/main" val="20001"/>
                    </a:ext>
                  </a:extLst>
                </a:gridCol>
                <a:gridCol w="2198086">
                  <a:extLst>
                    <a:ext uri="{9D8B030D-6E8A-4147-A177-3AD203B41FA5}">
                      <a16:colId xmlns:a16="http://schemas.microsoft.com/office/drawing/2014/main" val="20002"/>
                    </a:ext>
                  </a:extLst>
                </a:gridCol>
              </a:tblGrid>
              <a:tr h="394119">
                <a:tc gridSpan="3">
                  <a:txBody>
                    <a:bodyPr/>
                    <a:lstStyle/>
                    <a:p>
                      <a:pPr algn="ctr">
                        <a:spcBef>
                          <a:spcPts val="600"/>
                        </a:spcBef>
                        <a:spcAft>
                          <a:spcPts val="0"/>
                        </a:spcAft>
                      </a:pPr>
                      <a:r>
                        <a:rPr lang="vi-VN" sz="2800" b="1" dirty="0">
                          <a:solidFill>
                            <a:srgbClr val="000000"/>
                          </a:solidFill>
                          <a:effectLst/>
                          <a:latin typeface="Times New Roman"/>
                          <a:ea typeface="Arial"/>
                        </a:rPr>
                        <a:t>PHIẾU HỌC TẬP </a:t>
                      </a:r>
                      <a:r>
                        <a:rPr lang="en-US" sz="2800" b="1" dirty="0">
                          <a:solidFill>
                            <a:srgbClr val="000000"/>
                          </a:solidFill>
                          <a:effectLst/>
                          <a:latin typeface="Times New Roman"/>
                          <a:ea typeface="Arial"/>
                        </a:rPr>
                        <a:t>1</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50144">
                <a:tc>
                  <a:txBody>
                    <a:bodyPr/>
                    <a:lstStyle/>
                    <a:p>
                      <a:pPr algn="ctr">
                        <a:lnSpc>
                          <a:spcPct val="150000"/>
                        </a:lnSpc>
                        <a:spcBef>
                          <a:spcPts val="600"/>
                        </a:spcBef>
                        <a:spcAft>
                          <a:spcPts val="0"/>
                        </a:spcAft>
                      </a:pPr>
                      <a:r>
                        <a:rPr lang="vi-VN" sz="2800">
                          <a:solidFill>
                            <a:srgbClr val="000000"/>
                          </a:solidFill>
                          <a:effectLst/>
                          <a:latin typeface="Times New Roman"/>
                          <a:ea typeface="Arial"/>
                        </a:rPr>
                        <a:t>Nguyên liệu</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800" dirty="0">
                          <a:solidFill>
                            <a:srgbClr val="000000"/>
                          </a:solidFill>
                          <a:effectLst/>
                          <a:latin typeface="Times New Roman"/>
                          <a:ea typeface="Arial"/>
                        </a:rPr>
                        <a:t>Vật liệu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800" dirty="0">
                          <a:solidFill>
                            <a:srgbClr val="000000"/>
                          </a:solidFill>
                          <a:effectLst/>
                          <a:latin typeface="Times New Roman"/>
                          <a:ea typeface="Arial"/>
                        </a:rPr>
                        <a:t>Sản phẩm</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extLst>
                  <a:ext uri="{0D108BD9-81ED-4DB2-BD59-A6C34878D82A}">
                    <a16:rowId xmlns:a16="http://schemas.microsoft.com/office/drawing/2014/main" val="10001"/>
                  </a:ext>
                </a:extLst>
              </a:tr>
              <a:tr h="564029">
                <a:tc>
                  <a:txBody>
                    <a:bodyPr/>
                    <a:lstStyle/>
                    <a:p>
                      <a:pPr algn="just">
                        <a:lnSpc>
                          <a:spcPct val="150000"/>
                        </a:lnSpc>
                        <a:spcBef>
                          <a:spcPts val="600"/>
                        </a:spcBef>
                        <a:spcAft>
                          <a:spcPts val="0"/>
                        </a:spcAft>
                      </a:pPr>
                      <a:r>
                        <a:rPr lang="vi-VN" sz="2800" dirty="0">
                          <a:solidFill>
                            <a:srgbClr val="000000"/>
                          </a:solidFill>
                          <a:effectLst/>
                          <a:latin typeface="Times New Roman"/>
                          <a:ea typeface="Arial"/>
                        </a:rPr>
                        <a:t>Đá vôi</a:t>
                      </a:r>
                      <a:endParaRPr lang="en-US" sz="2800" dirty="0">
                        <a:solidFill>
                          <a:srgbClr val="000000"/>
                        </a:solidFill>
                        <a:effectLst/>
                        <a:latin typeface="Times New Roman"/>
                        <a:ea typeface="Arial"/>
                      </a:endParaRPr>
                    </a:p>
                    <a:p>
                      <a:pPr algn="just">
                        <a:lnSpc>
                          <a:spcPct val="150000"/>
                        </a:lnSpc>
                        <a:spcBef>
                          <a:spcPts val="600"/>
                        </a:spcBef>
                        <a:spcAft>
                          <a:spcPts val="0"/>
                        </a:spcAft>
                      </a:pPr>
                      <a:endParaRPr lang="vi-VN" sz="2800" dirty="0">
                        <a:solidFill>
                          <a:srgbClr val="000000"/>
                        </a:solidFill>
                        <a:effectLst/>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4029">
                <a:tc>
                  <a:txBody>
                    <a:bodyPr/>
                    <a:lstStyle/>
                    <a:p>
                      <a:pPr algn="just">
                        <a:lnSpc>
                          <a:spcPct val="150000"/>
                        </a:lnSpc>
                        <a:spcBef>
                          <a:spcPts val="600"/>
                        </a:spcBef>
                        <a:spcAft>
                          <a:spcPts val="0"/>
                        </a:spcAft>
                      </a:pPr>
                      <a:r>
                        <a:rPr lang="vi-VN" sz="2800" dirty="0">
                          <a:solidFill>
                            <a:srgbClr val="000000"/>
                          </a:solidFill>
                          <a:effectLst/>
                          <a:latin typeface="Times New Roman"/>
                          <a:ea typeface="Arial"/>
                        </a:rPr>
                        <a:t>Cát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4029">
                <a:tc>
                  <a:txBody>
                    <a:bodyPr/>
                    <a:lstStyle/>
                    <a:p>
                      <a:pPr algn="just">
                        <a:lnSpc>
                          <a:spcPct val="150000"/>
                        </a:lnSpc>
                        <a:spcBef>
                          <a:spcPts val="600"/>
                        </a:spcBef>
                        <a:spcAft>
                          <a:spcPts val="0"/>
                        </a:spcAft>
                      </a:pPr>
                      <a:r>
                        <a:rPr lang="vi-VN" sz="2800">
                          <a:solidFill>
                            <a:srgbClr val="000000"/>
                          </a:solidFill>
                          <a:effectLst/>
                          <a:latin typeface="Times New Roman"/>
                          <a:ea typeface="Arial"/>
                        </a:rPr>
                        <a:t>Quặng baux</a:t>
                      </a:r>
                      <a:r>
                        <a:rPr lang="en-US" sz="2800">
                          <a:solidFill>
                            <a:srgbClr val="000000"/>
                          </a:solidFill>
                          <a:effectLst/>
                          <a:latin typeface="Times New Roman"/>
                          <a:ea typeface="Arial"/>
                        </a:rPr>
                        <a:t>ite </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0144">
                <a:tc>
                  <a:txBody>
                    <a:bodyPr/>
                    <a:lstStyle/>
                    <a:p>
                      <a:pPr algn="just">
                        <a:lnSpc>
                          <a:spcPct val="150000"/>
                        </a:lnSpc>
                        <a:spcBef>
                          <a:spcPts val="600"/>
                        </a:spcBef>
                        <a:spcAft>
                          <a:spcPts val="0"/>
                        </a:spcAft>
                      </a:pPr>
                      <a:r>
                        <a:rPr lang="en-US" sz="2800">
                          <a:solidFill>
                            <a:srgbClr val="000000"/>
                          </a:solidFill>
                          <a:effectLst/>
                          <a:latin typeface="Times New Roman"/>
                          <a:ea typeface="Arial"/>
                        </a:rPr>
                        <a:t>Tre </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Rectangle 6"/>
          <p:cNvSpPr/>
          <p:nvPr/>
        </p:nvSpPr>
        <p:spPr>
          <a:xfrm>
            <a:off x="3514045" y="-5318"/>
            <a:ext cx="1643015"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ĐÁP ÁN</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8" name="TextBox 7"/>
          <p:cNvSpPr txBox="1"/>
          <p:nvPr/>
        </p:nvSpPr>
        <p:spPr>
          <a:xfrm>
            <a:off x="3072461" y="2265723"/>
            <a:ext cx="1800200" cy="1015663"/>
          </a:xfrm>
          <a:prstGeom prst="rect">
            <a:avLst/>
          </a:prstGeom>
          <a:noFill/>
        </p:spPr>
        <p:txBody>
          <a:bodyPr wrap="square" rtlCol="0">
            <a:spAutoFit/>
          </a:bodyPr>
          <a:lstStyle/>
          <a:p>
            <a:r>
              <a:rPr lang="vi-VN" sz="3000" dirty="0">
                <a:solidFill>
                  <a:srgbClr val="FF0000"/>
                </a:solidFill>
                <a:latin typeface="+mj-lt"/>
              </a:rPr>
              <a:t>  Quét tường nhà</a:t>
            </a:r>
          </a:p>
        </p:txBody>
      </p:sp>
      <p:sp>
        <p:nvSpPr>
          <p:cNvPr id="10" name="TextBox 9"/>
          <p:cNvSpPr txBox="1"/>
          <p:nvPr/>
        </p:nvSpPr>
        <p:spPr>
          <a:xfrm>
            <a:off x="2987418" y="3465004"/>
            <a:ext cx="1728192" cy="553998"/>
          </a:xfrm>
          <a:prstGeom prst="rect">
            <a:avLst/>
          </a:prstGeom>
          <a:noFill/>
        </p:spPr>
        <p:txBody>
          <a:bodyPr wrap="square" rtlCol="0">
            <a:spAutoFit/>
          </a:bodyPr>
          <a:lstStyle/>
          <a:p>
            <a:r>
              <a:rPr lang="vi-VN" sz="3000" dirty="0">
                <a:solidFill>
                  <a:srgbClr val="FF0000"/>
                </a:solidFill>
                <a:latin typeface="+mj-lt"/>
              </a:rPr>
              <a:t>  Xây nhà</a:t>
            </a:r>
          </a:p>
        </p:txBody>
      </p:sp>
      <p:sp>
        <p:nvSpPr>
          <p:cNvPr id="11" name="TextBox 10"/>
          <p:cNvSpPr txBox="1"/>
          <p:nvPr/>
        </p:nvSpPr>
        <p:spPr>
          <a:xfrm>
            <a:off x="2885644" y="4308468"/>
            <a:ext cx="2239582" cy="553998"/>
          </a:xfrm>
          <a:prstGeom prst="rect">
            <a:avLst/>
          </a:prstGeom>
          <a:noFill/>
        </p:spPr>
        <p:txBody>
          <a:bodyPr wrap="square" rtlCol="0">
            <a:spAutoFit/>
          </a:bodyPr>
          <a:lstStyle/>
          <a:p>
            <a:r>
              <a:rPr lang="vi-VN" sz="3000" dirty="0">
                <a:solidFill>
                  <a:srgbClr val="FF0000"/>
                </a:solidFill>
                <a:latin typeface="+mj-lt"/>
              </a:rPr>
              <a:t> Thau, nồi,…</a:t>
            </a:r>
          </a:p>
        </p:txBody>
      </p:sp>
      <p:sp>
        <p:nvSpPr>
          <p:cNvPr id="12" name="TextBox 11"/>
          <p:cNvSpPr txBox="1"/>
          <p:nvPr/>
        </p:nvSpPr>
        <p:spPr>
          <a:xfrm>
            <a:off x="2673282" y="5249300"/>
            <a:ext cx="2520280" cy="553998"/>
          </a:xfrm>
          <a:prstGeom prst="rect">
            <a:avLst/>
          </a:prstGeom>
          <a:noFill/>
        </p:spPr>
        <p:txBody>
          <a:bodyPr wrap="square" rtlCol="0">
            <a:spAutoFit/>
          </a:bodyPr>
          <a:lstStyle/>
          <a:p>
            <a:r>
              <a:rPr lang="vi-VN" sz="3000" dirty="0">
                <a:solidFill>
                  <a:srgbClr val="FF0000"/>
                </a:solidFill>
                <a:latin typeface="+mj-lt"/>
              </a:rPr>
              <a:t>  bàn ghế, rổ,..</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318" y="980728"/>
            <a:ext cx="371933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30" y="951036"/>
            <a:ext cx="3711825" cy="499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930" y="818806"/>
            <a:ext cx="3738727" cy="513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B0265BA-5AB9-466A-ADF8-DD55A9C48893}"/>
              </a:ext>
            </a:extLst>
          </p:cNvPr>
          <p:cNvPicPr>
            <a:picLocks noChangeAspect="1"/>
          </p:cNvPicPr>
          <p:nvPr/>
        </p:nvPicPr>
        <p:blipFill>
          <a:blip r:embed="rId5"/>
          <a:stretch>
            <a:fillRect/>
          </a:stretch>
        </p:blipFill>
        <p:spPr>
          <a:xfrm>
            <a:off x="5405999" y="1055289"/>
            <a:ext cx="3054433" cy="4179044"/>
          </a:xfrm>
          <a:prstGeom prst="rect">
            <a:avLst/>
          </a:prstGeom>
        </p:spPr>
      </p:pic>
      <p:sp>
        <p:nvSpPr>
          <p:cNvPr id="2" name="Rectangle 1">
            <a:extLst>
              <a:ext uri="{FF2B5EF4-FFF2-40B4-BE49-F238E27FC236}">
                <a16:creationId xmlns:a16="http://schemas.microsoft.com/office/drawing/2014/main" id="{6D184157-561F-496E-A947-62F6FFE16073}"/>
              </a:ext>
            </a:extLst>
          </p:cNvPr>
          <p:cNvSpPr/>
          <p:nvPr/>
        </p:nvSpPr>
        <p:spPr>
          <a:xfrm>
            <a:off x="1824923" y="2402300"/>
            <a:ext cx="800219" cy="742511"/>
          </a:xfrm>
          <a:prstGeom prst="rect">
            <a:avLst/>
          </a:prstGeom>
        </p:spPr>
        <p:txBody>
          <a:bodyPr wrap="none">
            <a:spAutoFit/>
          </a:bodyPr>
          <a:lstStyle/>
          <a:p>
            <a:pPr algn="ctr">
              <a:lnSpc>
                <a:spcPct val="150000"/>
              </a:lnSpc>
              <a:spcBef>
                <a:spcPts val="600"/>
              </a:spcBef>
              <a:spcAft>
                <a:spcPts val="0"/>
              </a:spcAft>
            </a:pPr>
            <a:r>
              <a:rPr lang="en-US" sz="3200" dirty="0" err="1">
                <a:solidFill>
                  <a:schemeClr val="accent1">
                    <a:lumMod val="75000"/>
                  </a:schemeClr>
                </a:solidFill>
                <a:latin typeface="Times New Roman"/>
                <a:ea typeface="Arial"/>
              </a:rPr>
              <a:t>Vôi</a:t>
            </a:r>
            <a:endParaRPr lang="vi-VN" sz="3200" dirty="0">
              <a:solidFill>
                <a:schemeClr val="accent1">
                  <a:lumMod val="75000"/>
                </a:schemeClr>
              </a:solidFill>
              <a:latin typeface="Times New Roman"/>
              <a:ea typeface="Calibri"/>
            </a:endParaRPr>
          </a:p>
        </p:txBody>
      </p:sp>
      <p:sp>
        <p:nvSpPr>
          <p:cNvPr id="4" name="Rectangle 3">
            <a:extLst>
              <a:ext uri="{FF2B5EF4-FFF2-40B4-BE49-F238E27FC236}">
                <a16:creationId xmlns:a16="http://schemas.microsoft.com/office/drawing/2014/main" id="{E1847D3F-443C-4438-A5AB-F7B32B181D47}"/>
              </a:ext>
            </a:extLst>
          </p:cNvPr>
          <p:cNvSpPr/>
          <p:nvPr/>
        </p:nvSpPr>
        <p:spPr>
          <a:xfrm>
            <a:off x="1905799" y="3384042"/>
            <a:ext cx="755335" cy="742511"/>
          </a:xfrm>
          <a:prstGeom prst="rect">
            <a:avLst/>
          </a:prstGeom>
        </p:spPr>
        <p:txBody>
          <a:bodyPr wrap="none">
            <a:spAutoFit/>
          </a:bodyPr>
          <a:lstStyle/>
          <a:p>
            <a:pPr algn="ctr">
              <a:lnSpc>
                <a:spcPct val="150000"/>
              </a:lnSpc>
              <a:spcBef>
                <a:spcPts val="600"/>
              </a:spcBef>
              <a:spcAft>
                <a:spcPts val="0"/>
              </a:spcAft>
            </a:pPr>
            <a:r>
              <a:rPr lang="vi-VN" sz="3200" dirty="0">
                <a:solidFill>
                  <a:schemeClr val="accent1">
                    <a:lumMod val="75000"/>
                  </a:schemeClr>
                </a:solidFill>
                <a:latin typeface="Times New Roman"/>
                <a:ea typeface="Arial"/>
              </a:rPr>
              <a:t>Cát</a:t>
            </a:r>
            <a:endParaRPr lang="vi-VN" sz="3200" dirty="0">
              <a:solidFill>
                <a:schemeClr val="accent1">
                  <a:lumMod val="75000"/>
                </a:schemeClr>
              </a:solidFill>
              <a:latin typeface="Times New Roman"/>
              <a:ea typeface="Calibri"/>
            </a:endParaRPr>
          </a:p>
        </p:txBody>
      </p:sp>
      <p:sp>
        <p:nvSpPr>
          <p:cNvPr id="5" name="Rectangle 4">
            <a:extLst>
              <a:ext uri="{FF2B5EF4-FFF2-40B4-BE49-F238E27FC236}">
                <a16:creationId xmlns:a16="http://schemas.microsoft.com/office/drawing/2014/main" id="{E28E3002-0365-44D9-BE8E-D469273E6A0A}"/>
              </a:ext>
            </a:extLst>
          </p:cNvPr>
          <p:cNvSpPr/>
          <p:nvPr/>
        </p:nvSpPr>
        <p:spPr>
          <a:xfrm>
            <a:off x="1748017" y="4171893"/>
            <a:ext cx="1119217" cy="742511"/>
          </a:xfrm>
          <a:prstGeom prst="rect">
            <a:avLst/>
          </a:prstGeom>
        </p:spPr>
        <p:txBody>
          <a:bodyPr wrap="none">
            <a:spAutoFit/>
          </a:bodyPr>
          <a:lstStyle/>
          <a:p>
            <a:pPr algn="ctr">
              <a:lnSpc>
                <a:spcPct val="150000"/>
              </a:lnSpc>
              <a:spcBef>
                <a:spcPts val="600"/>
              </a:spcBef>
              <a:spcAft>
                <a:spcPts val="0"/>
              </a:spcAft>
            </a:pPr>
            <a:r>
              <a:rPr lang="en-US" sz="3200" dirty="0" err="1">
                <a:solidFill>
                  <a:schemeClr val="accent1">
                    <a:lumMod val="75000"/>
                  </a:schemeClr>
                </a:solidFill>
                <a:latin typeface="Times New Roman"/>
                <a:ea typeface="Arial"/>
              </a:rPr>
              <a:t>nhôm</a:t>
            </a:r>
            <a:endParaRPr lang="vi-VN" sz="3200" dirty="0">
              <a:solidFill>
                <a:schemeClr val="accent1">
                  <a:lumMod val="75000"/>
                </a:schemeClr>
              </a:solidFill>
              <a:latin typeface="Times New Roman"/>
              <a:ea typeface="Calibri"/>
            </a:endParaRPr>
          </a:p>
        </p:txBody>
      </p:sp>
      <p:sp>
        <p:nvSpPr>
          <p:cNvPr id="9" name="Rectangle 8">
            <a:extLst>
              <a:ext uri="{FF2B5EF4-FFF2-40B4-BE49-F238E27FC236}">
                <a16:creationId xmlns:a16="http://schemas.microsoft.com/office/drawing/2014/main" id="{2C4323F4-5E3F-4F03-8574-F9D5D31A746E}"/>
              </a:ext>
            </a:extLst>
          </p:cNvPr>
          <p:cNvSpPr/>
          <p:nvPr/>
        </p:nvSpPr>
        <p:spPr>
          <a:xfrm>
            <a:off x="1991292" y="5086963"/>
            <a:ext cx="617477" cy="742511"/>
          </a:xfrm>
          <a:prstGeom prst="rect">
            <a:avLst/>
          </a:prstGeom>
        </p:spPr>
        <p:txBody>
          <a:bodyPr wrap="none">
            <a:spAutoFit/>
          </a:bodyPr>
          <a:lstStyle/>
          <a:p>
            <a:pPr algn="ctr">
              <a:lnSpc>
                <a:spcPct val="150000"/>
              </a:lnSpc>
              <a:spcBef>
                <a:spcPts val="600"/>
              </a:spcBef>
              <a:spcAft>
                <a:spcPts val="0"/>
              </a:spcAft>
            </a:pPr>
            <a:r>
              <a:rPr lang="en-US" sz="3200" dirty="0" err="1">
                <a:solidFill>
                  <a:schemeClr val="accent1">
                    <a:lumMod val="75000"/>
                  </a:schemeClr>
                </a:solidFill>
                <a:latin typeface="Times New Roman"/>
                <a:ea typeface="Arial"/>
              </a:rPr>
              <a:t>tre</a:t>
            </a:r>
            <a:endParaRPr lang="vi-VN" sz="3200" dirty="0">
              <a:solidFill>
                <a:schemeClr val="accent1">
                  <a:lumMod val="75000"/>
                </a:schemeClr>
              </a:solidFill>
              <a:latin typeface="Times New Roman"/>
              <a:ea typeface="Calibri"/>
            </a:endParaRPr>
          </a:p>
        </p:txBody>
      </p:sp>
    </p:spTree>
    <p:extLst>
      <p:ext uri="{BB962C8B-B14F-4D97-AF65-F5344CB8AC3E}">
        <p14:creationId xmlns:p14="http://schemas.microsoft.com/office/powerpoint/2010/main" val="2115896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wedge">
                                      <p:cBhvr>
                                        <p:cTn id="37" dur="2000"/>
                                        <p:tgtEl>
                                          <p:spTgt spid="409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100"/>
                                        </p:tgtEl>
                                        <p:attrNameLst>
                                          <p:attrName>style.visibility</p:attrName>
                                        </p:attrNameLst>
                                      </p:cBhvr>
                                      <p:to>
                                        <p:strVal val="visible"/>
                                      </p:to>
                                    </p:set>
                                    <p:animEffect transition="in" filter="dissolve">
                                      <p:cBhvr>
                                        <p:cTn id="57" dur="500"/>
                                        <p:tgtEl>
                                          <p:spTgt spid="410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101"/>
                                        </p:tgtEl>
                                        <p:attrNameLst>
                                          <p:attrName>style.visibility</p:attrName>
                                        </p:attrNameLst>
                                      </p:cBhvr>
                                      <p:to>
                                        <p:strVal val="visible"/>
                                      </p:to>
                                    </p:set>
                                    <p:animEffect transition="in" filter="barn(inVertical)">
                                      <p:cBhvr>
                                        <p:cTn id="6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2" grpId="0"/>
      <p:bldP spid="4" grpId="0"/>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75656" y="611977"/>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1268760"/>
            <a:ext cx="6192688" cy="553998"/>
          </a:xfrm>
          <a:prstGeom prst="rect">
            <a:avLst/>
          </a:prstGeom>
          <a:noFill/>
        </p:spPr>
        <p:txBody>
          <a:bodyPr wrap="square" rtlCol="0">
            <a:spAutoFit/>
          </a:bodyPr>
          <a:lstStyle/>
          <a:p>
            <a:r>
              <a:rPr lang="en-US" sz="3000" b="1" dirty="0">
                <a:solidFill>
                  <a:srgbClr val="FF0000"/>
                </a:solidFill>
                <a:latin typeface="+mj-lt"/>
              </a:rPr>
              <a:t>1.</a:t>
            </a:r>
            <a:r>
              <a:rPr lang="vi-VN" sz="3000" b="1" dirty="0">
                <a:solidFill>
                  <a:srgbClr val="FF0000"/>
                </a:solidFill>
                <a:latin typeface="+mj-lt"/>
              </a:rPr>
              <a:t> Một số nguyên liệu thông dụng</a:t>
            </a:r>
          </a:p>
        </p:txBody>
      </p:sp>
      <p:sp>
        <p:nvSpPr>
          <p:cNvPr id="9" name="TextBox 8"/>
          <p:cNvSpPr txBox="1"/>
          <p:nvPr/>
        </p:nvSpPr>
        <p:spPr>
          <a:xfrm>
            <a:off x="107504" y="1844824"/>
            <a:ext cx="8784976" cy="1015663"/>
          </a:xfrm>
          <a:prstGeom prst="rect">
            <a:avLst/>
          </a:prstGeom>
          <a:noFill/>
        </p:spPr>
        <p:txBody>
          <a:bodyPr wrap="square" rtlCol="0">
            <a:spAutoFit/>
          </a:bodyPr>
          <a:lstStyle/>
          <a:p>
            <a:r>
              <a:rPr lang="vi-VN" sz="3000" dirty="0">
                <a:latin typeface="+mj-lt"/>
              </a:rPr>
              <a:t>Nguyên liệu là vật liệu tự nhiên (vật liệu thô) chưa qua xử lí và cần được chuyển hóa để tạo ra s</a:t>
            </a:r>
            <a:r>
              <a:rPr lang="en-US" sz="3000" dirty="0">
                <a:latin typeface="+mj-lt"/>
              </a:rPr>
              <a:t>ả</a:t>
            </a:r>
            <a:r>
              <a:rPr lang="vi-VN" sz="3000" dirty="0">
                <a:latin typeface="+mj-lt"/>
              </a:rPr>
              <a:t>n phẩm</a:t>
            </a:r>
            <a:r>
              <a:rPr lang="en-US" sz="3000" dirty="0">
                <a:latin typeface="+mj-lt"/>
              </a:rPr>
              <a:t>.</a:t>
            </a:r>
            <a:endParaRPr lang="vi-VN" sz="30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6544"/>
            <a:ext cx="838200" cy="838200"/>
          </a:xfrm>
          <a:prstGeom prst="rect">
            <a:avLst/>
          </a:prstGeom>
        </p:spPr>
      </p:pic>
      <p:sp>
        <p:nvSpPr>
          <p:cNvPr id="6" name="TextBox 5">
            <a:extLst>
              <a:ext uri="{FF2B5EF4-FFF2-40B4-BE49-F238E27FC236}">
                <a16:creationId xmlns:a16="http://schemas.microsoft.com/office/drawing/2014/main" id="{F6C391B6-F0EF-4769-8B82-98FFADB87185}"/>
              </a:ext>
            </a:extLst>
          </p:cNvPr>
          <p:cNvSpPr txBox="1"/>
          <p:nvPr/>
        </p:nvSpPr>
        <p:spPr>
          <a:xfrm>
            <a:off x="2519772" y="3284984"/>
            <a:ext cx="3816424" cy="553998"/>
          </a:xfrm>
          <a:prstGeom prst="rect">
            <a:avLst/>
          </a:prstGeom>
          <a:noFill/>
        </p:spPr>
        <p:txBody>
          <a:bodyPr wrap="square" rtlCol="0">
            <a:spAutoFit/>
          </a:bodyPr>
          <a:lstStyle/>
          <a:p>
            <a:r>
              <a:rPr lang="vi-VN" sz="3000" b="1" i="1" dirty="0">
                <a:solidFill>
                  <a:srgbClr val="FF0000"/>
                </a:solidFill>
                <a:latin typeface="+mj-lt"/>
              </a:rPr>
              <a:t>Vậy nguyên liệu là gì?</a:t>
            </a:r>
          </a:p>
        </p:txBody>
      </p:sp>
    </p:spTree>
    <p:extLst>
      <p:ext uri="{BB962C8B-B14F-4D97-AF65-F5344CB8AC3E}">
        <p14:creationId xmlns:p14="http://schemas.microsoft.com/office/powerpoint/2010/main" val="3728786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1" nodeType="clickEffect">
                                  <p:stCondLst>
                                    <p:cond delay="0"/>
                                  </p:stCondLst>
                                  <p:childTnLst>
                                    <p:animEffect transition="out" filter="strips(down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1394</TotalTime>
  <Words>1484</Words>
  <Application>Microsoft Office PowerPoint</Application>
  <PresentationFormat>On-screen Show (4:3)</PresentationFormat>
  <Paragraphs>180</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ＭＳ Ｐゴシック</vt:lpstr>
      <vt:lpstr>Arial</vt:lpstr>
      <vt:lpstr>Calibri</vt:lpstr>
      <vt:lpstr>Segoe UI</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13:  MỘT SỐ NGUYÊN LIỆU</dc:title>
  <dc:creator>PC</dc:creator>
  <cp:lastModifiedBy>WELCOME</cp:lastModifiedBy>
  <cp:revision>64</cp:revision>
  <dcterms:created xsi:type="dcterms:W3CDTF">2021-08-19T14:51:28Z</dcterms:created>
  <dcterms:modified xsi:type="dcterms:W3CDTF">2022-10-19T14:24:09Z</dcterms:modified>
</cp:coreProperties>
</file>