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994E-A315-4DAA-91FE-F8827BAA67E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946A-58DF-4BD5-91AA-68683842F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0946A-58DF-4BD5-91AA-68683842F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2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3F9A-DFBE-4DAD-821E-6A8C9E26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AB38-27C9-40D0-92D8-E3D86DCE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5518-877D-48CF-A7F1-CB94C0062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5CB1-1C76-45C3-9FD3-8116C2E6E9C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EDB5-B536-48F6-87E1-BE6752BC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2411" b="1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nkFlow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0613"/>
            <a:ext cx="12192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lowe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9525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loralCorner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81000" y="38100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ralCorner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937" y="5303838"/>
            <a:ext cx="1444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Flower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174750" y="3200400"/>
            <a:ext cx="6978650" cy="9715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CƠ</a:t>
            </a:r>
            <a:r>
              <a:rPr lang="en-US" sz="36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CHẾ</a:t>
            </a:r>
            <a:r>
              <a:rPr lang="en-US" sz="36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XÁC</a:t>
            </a:r>
            <a:r>
              <a:rPr lang="en-US" sz="36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ĐỊNH</a:t>
            </a:r>
            <a:r>
              <a:rPr lang="en-US" sz="36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GIỚI</a:t>
            </a:r>
            <a:r>
              <a:rPr lang="en-US" sz="36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TÍNH</a:t>
            </a:r>
            <a:endParaRPr lang="en-US" sz="36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743200" y="4486275"/>
            <a:ext cx="4038600" cy="466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LÊ THỊ OANH</a:t>
            </a:r>
          </a:p>
        </p:txBody>
      </p:sp>
      <p:sp>
        <p:nvSpPr>
          <p:cNvPr id="2059" name="WordArt 12"/>
          <p:cNvSpPr>
            <a:spLocks noChangeArrowheads="1" noChangeShapeType="1" noTextEdit="1"/>
          </p:cNvSpPr>
          <p:nvPr/>
        </p:nvSpPr>
        <p:spPr bwMode="auto">
          <a:xfrm>
            <a:off x="2590800" y="663575"/>
            <a:ext cx="4191000" cy="4603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TRƯỜNG THCS TƯƠNG BÌNH HIỆP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60" name="WordArt 13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4038600" cy="466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Sinh học 9</a:t>
            </a:r>
          </a:p>
        </p:txBody>
      </p:sp>
      <p:sp>
        <p:nvSpPr>
          <p:cNvPr id="2061" name="WordArt 15"/>
          <p:cNvSpPr>
            <a:spLocks noChangeArrowheads="1" noChangeShapeType="1" noTextEdit="1"/>
          </p:cNvSpPr>
          <p:nvPr/>
        </p:nvSpPr>
        <p:spPr bwMode="auto">
          <a:xfrm>
            <a:off x="4314825" y="2790825"/>
            <a:ext cx="914400" cy="352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  <a:endParaRPr lang="en-US" sz="3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1088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70485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68" fill="hold"/>
                                        <p:tgtEl>
                                          <p:spTgt spid="131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83CB7CAD-01BA-450E-B870-7BBAF046B28A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58764" y="5496985"/>
            <a:ext cx="8474075" cy="954107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8125" indent="-238125"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(XX):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 …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04813" y="1524000"/>
            <a:ext cx="8077200" cy="3962400"/>
            <a:chOff x="672" y="528"/>
            <a:chExt cx="4464" cy="2496"/>
          </a:xfrm>
        </p:grpSpPr>
        <p:sp>
          <p:nvSpPr>
            <p:cNvPr id="10249" name="Rectangle 29"/>
            <p:cNvSpPr>
              <a:spLocks noChangeArrowheads="1"/>
            </p:cNvSpPr>
            <p:nvPr/>
          </p:nvSpPr>
          <p:spPr bwMode="auto">
            <a:xfrm>
              <a:off x="3744" y="1776"/>
              <a:ext cx="139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0" name="Rectangle 28"/>
            <p:cNvSpPr>
              <a:spLocks noChangeArrowheads="1"/>
            </p:cNvSpPr>
            <p:nvPr/>
          </p:nvSpPr>
          <p:spPr bwMode="auto">
            <a:xfrm>
              <a:off x="2592" y="1776"/>
              <a:ext cx="115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1" name="Rectangle 27"/>
            <p:cNvSpPr>
              <a:spLocks noChangeArrowheads="1"/>
            </p:cNvSpPr>
            <p:nvPr/>
          </p:nvSpPr>
          <p:spPr bwMode="auto">
            <a:xfrm>
              <a:off x="1440" y="1776"/>
              <a:ext cx="115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2" name="Rectangle 26"/>
            <p:cNvSpPr>
              <a:spLocks noChangeArrowheads="1"/>
            </p:cNvSpPr>
            <p:nvPr/>
          </p:nvSpPr>
          <p:spPr bwMode="auto">
            <a:xfrm>
              <a:off x="672" y="1776"/>
              <a:ext cx="768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3" name="Rectangle 25"/>
            <p:cNvSpPr>
              <a:spLocks noChangeArrowheads="1"/>
            </p:cNvSpPr>
            <p:nvPr/>
          </p:nvSpPr>
          <p:spPr bwMode="auto">
            <a:xfrm>
              <a:off x="3744" y="528"/>
              <a:ext cx="139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4" name="Rectangle 24"/>
            <p:cNvSpPr>
              <a:spLocks noChangeArrowheads="1"/>
            </p:cNvSpPr>
            <p:nvPr/>
          </p:nvSpPr>
          <p:spPr bwMode="auto">
            <a:xfrm>
              <a:off x="2592" y="528"/>
              <a:ext cx="115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1440" y="528"/>
              <a:ext cx="115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0256" name="Rectangle 22"/>
            <p:cNvSpPr>
              <a:spLocks noChangeArrowheads="1"/>
            </p:cNvSpPr>
            <p:nvPr/>
          </p:nvSpPr>
          <p:spPr bwMode="auto">
            <a:xfrm>
              <a:off x="672" y="528"/>
              <a:ext cx="768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pic>
          <p:nvPicPr>
            <p:cNvPr id="10257" name="Picture 13" descr="be tr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" y="577"/>
              <a:ext cx="907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4" descr="be g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836"/>
              <a:ext cx="90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896" y="1031"/>
              <a:ext cx="336" cy="2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66"/>
                  </a:solidFill>
                  <a:cs typeface="Arial" charset="0"/>
                </a:rPr>
                <a:t>XY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896" y="2279"/>
              <a:ext cx="336" cy="2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66"/>
                  </a:solidFill>
                  <a:cs typeface="Arial" charset="0"/>
                </a:rPr>
                <a:t>XX</a:t>
              </a:r>
            </a:p>
          </p:txBody>
        </p:sp>
        <p:pic>
          <p:nvPicPr>
            <p:cNvPr id="10261" name="Picture 19" descr="ruoi duc mat d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576"/>
              <a:ext cx="912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0" descr="ruoi cai mat tr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824"/>
              <a:ext cx="912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1" y="814918"/>
            <a:ext cx="4124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I.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Nhiễm sắc thể giới tính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 u="sng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gray">
          <a:xfrm>
            <a:off x="-76200" y="1"/>
            <a:ext cx="9144000" cy="52322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BÀI 12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 –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TIẾT 12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: CƠ CHẾ XÁC ĐỊNH GIỚI TÍNH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0247" name="Picture 43" descr="chua 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615017"/>
            <a:ext cx="1905000" cy="1828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2" descr="cay-chua-me-d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585633"/>
            <a:ext cx="1905000" cy="1828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FAC8AB5-A29E-41A3-AB91-13204536E10B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642938" y="5410200"/>
            <a:ext cx="7772400" cy="954107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8125" indent="-238125"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(XX),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00089" y="1447801"/>
            <a:ext cx="7742237" cy="3961875"/>
            <a:chOff x="384" y="528"/>
            <a:chExt cx="4877" cy="2496"/>
          </a:xfrm>
        </p:grpSpPr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3936" y="1776"/>
              <a:ext cx="1325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2496" y="1776"/>
              <a:ext cx="1440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1232" y="1776"/>
              <a:ext cx="127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384" y="1776"/>
              <a:ext cx="848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3936" y="528"/>
              <a:ext cx="1325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2496" y="528"/>
              <a:ext cx="1440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1232" y="528"/>
              <a:ext cx="1272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384" y="528"/>
              <a:ext cx="848" cy="12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576" y="1004"/>
              <a:ext cx="423" cy="252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rgbClr val="99FF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0066"/>
                  </a:solidFill>
                  <a:cs typeface="Arial" charset="0"/>
                </a:rPr>
                <a:t>XY</a:t>
              </a:r>
            </a:p>
          </p:txBody>
        </p:sp>
        <p:sp>
          <p:nvSpPr>
            <p:cNvPr id="11282" name="Text Box 25"/>
            <p:cNvSpPr txBox="1">
              <a:spLocks noChangeArrowheads="1"/>
            </p:cNvSpPr>
            <p:nvPr/>
          </p:nvSpPr>
          <p:spPr bwMode="auto">
            <a:xfrm>
              <a:off x="576" y="2390"/>
              <a:ext cx="471" cy="252"/>
            </a:xfrm>
            <a:prstGeom prst="rect">
              <a:avLst/>
            </a:prstGeom>
            <a:gradFill rotWithShape="1">
              <a:gsLst>
                <a:gs pos="0">
                  <a:srgbClr val="99FF33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</a:rPr>
                <a:t>XX</a:t>
              </a:r>
            </a:p>
          </p:txBody>
        </p:sp>
        <p:pic>
          <p:nvPicPr>
            <p:cNvPr id="11283" name="Picture 29" descr="chick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76"/>
              <a:ext cx="955" cy="116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30" descr="rooster-kitchen-dec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24"/>
              <a:ext cx="960" cy="115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35" descr="australian-birdwing-butterfly-duplaix-645631-g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44" y="1824"/>
              <a:ext cx="1296" cy="115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33"/>
            <p:cNvSpPr txBox="1">
              <a:spLocks noChangeArrowheads="1"/>
            </p:cNvSpPr>
            <p:nvPr/>
          </p:nvSpPr>
          <p:spPr bwMode="auto">
            <a:xfrm>
              <a:off x="2544" y="2832"/>
              <a:ext cx="1296" cy="15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Birdwing Butterfly male</a:t>
              </a:r>
            </a:p>
          </p:txBody>
        </p:sp>
        <p:pic>
          <p:nvPicPr>
            <p:cNvPr id="11287" name="Picture 32" descr="BirdwingButterflyMale_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76"/>
              <a:ext cx="1296" cy="115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 Box 36"/>
            <p:cNvSpPr txBox="1">
              <a:spLocks noChangeArrowheads="1"/>
            </p:cNvSpPr>
            <p:nvPr/>
          </p:nvSpPr>
          <p:spPr bwMode="auto">
            <a:xfrm>
              <a:off x="2544" y="1584"/>
              <a:ext cx="1296" cy="15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Birdwing Butterfly female</a:t>
              </a:r>
            </a:p>
          </p:txBody>
        </p:sp>
      </p:grp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-77788" y="736600"/>
            <a:ext cx="4124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I.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Nhiễm sắc thể giới tính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 u="sng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gray">
          <a:xfrm>
            <a:off x="0" y="1"/>
            <a:ext cx="9144000" cy="52322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BÀI 12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 –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TIẾT 12</a:t>
            </a: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: CƠ CHẾ XÁC ĐỊNH GIỚI TÍNH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1271" name="Picture 44" descr="E4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9" y="1712385"/>
            <a:ext cx="2103437" cy="165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3" descr="dau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1" y="3458634"/>
            <a:ext cx="2098675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6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7391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spcBef>
                <a:spcPct val="50000"/>
              </a:spcBef>
              <a:buAutoNum type="romanUcPeriod"/>
            </a:pPr>
            <a:r>
              <a:rPr lang="en-US" sz="2800" u="sng" dirty="0" err="1" smtClean="0">
                <a:solidFill>
                  <a:srgbClr val="FF3300"/>
                </a:solidFill>
                <a:cs typeface="Times New Roman" pitchFamily="18" charset="0"/>
              </a:rPr>
              <a:t>Nhiễm</a:t>
            </a:r>
            <a:r>
              <a:rPr lang="en-US" sz="2800" u="sng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sắc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thể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Kiểu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đực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XY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(XX): Ở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vú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ruồi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giấm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gai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chua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me …</a:t>
            </a:r>
          </a:p>
          <a:p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Kiểu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đực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(XX),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XY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):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Chim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bướm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bò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ếch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nhái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dâu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Times New Roman" pitchFamily="18" charset="0"/>
              </a:rPr>
              <a:t>tây</a:t>
            </a:r>
            <a:r>
              <a:rPr lang="en-US" dirty="0">
                <a:solidFill>
                  <a:srgbClr val="000099"/>
                </a:solidFill>
                <a:cs typeface="Times New Roman" pitchFamily="18" charset="0"/>
              </a:rPr>
              <a:t> …</a:t>
            </a:r>
          </a:p>
          <a:p>
            <a:pPr algn="l" eaLnBrk="1" hangingPunct="1">
              <a:spcBef>
                <a:spcPct val="50000"/>
              </a:spcBef>
            </a:pPr>
            <a:endParaRPr lang="en-US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7054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st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92"/>
            <a:ext cx="3479800" cy="563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7391400" y="622662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9900CC"/>
                </a:solidFill>
              </a:rPr>
              <a:t>Con </a:t>
            </a:r>
            <a:r>
              <a:rPr lang="en-US" sz="2000" dirty="0" err="1">
                <a:solidFill>
                  <a:srgbClr val="9900CC"/>
                </a:solidFill>
              </a:rPr>
              <a:t>gái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5721531" y="6222275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9900CC"/>
                </a:solidFill>
              </a:rPr>
              <a:t>Con </a:t>
            </a:r>
            <a:r>
              <a:rPr lang="en-US" sz="2000" dirty="0" err="1">
                <a:solidFill>
                  <a:srgbClr val="9900CC"/>
                </a:solidFill>
              </a:rPr>
              <a:t>trai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207889" name="Rectangle 17"/>
          <p:cNvSpPr>
            <a:spLocks noChangeArrowheads="1"/>
          </p:cNvSpPr>
          <p:nvPr/>
        </p:nvSpPr>
        <p:spPr bwMode="auto">
          <a:xfrm>
            <a:off x="34925" y="354526"/>
            <a:ext cx="5257800" cy="56938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457200" algn="l"/>
              </a:tabLst>
            </a:pP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 /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38, 39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Ở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1:1?</a:t>
            </a:r>
          </a:p>
        </p:txBody>
      </p:sp>
    </p:spTree>
    <p:extLst>
      <p:ext uri="{BB962C8B-B14F-4D97-AF65-F5344CB8AC3E}">
        <p14:creationId xmlns:p14="http://schemas.microsoft.com/office/powerpoint/2010/main" val="130113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0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20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0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20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69966" y="679266"/>
            <a:ext cx="8839200" cy="640175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tabLst>
                <a:tab pos="457200" algn="l"/>
              </a:tabLst>
            </a:pP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X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22A+Y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22A+X</a:t>
            </a: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  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trai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*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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1:1?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 sz="2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tabLst>
                <a:tab pos="457200" algn="l"/>
              </a:tabLst>
            </a:pPr>
            <a:endParaRPr lang="en-US" dirty="0">
              <a:solidFill>
                <a:srgbClr val="0000FF"/>
              </a:solidFill>
              <a:sym typeface="Symbol" pitchFamily="18" charset="2"/>
            </a:endParaRPr>
          </a:p>
          <a:p>
            <a:pPr marL="342900" indent="-342900" algn="just">
              <a:tabLst>
                <a:tab pos="457200" algn="l"/>
              </a:tabLst>
            </a:pP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269875" y="1066800"/>
          <a:ext cx="8839200" cy="5715000"/>
        </p:xfrm>
        <a:graphic>
          <a:graphicData uri="http://schemas.openxmlformats.org/drawingml/2006/table">
            <a:tbl>
              <a:tblPr/>
              <a:tblGrid>
                <a:gridCol w="2947988"/>
                <a:gridCol w="2943225"/>
                <a:gridCol w="2947987"/>
              </a:tblGrid>
              <a:tr h="106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Giới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Lứa tuổi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 thai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Lọt lòng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tuổi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Tuổi già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15"/>
          <p:cNvSpPr txBox="1">
            <a:spLocks noChangeArrowheads="1"/>
          </p:cNvSpPr>
          <p:nvPr/>
        </p:nvSpPr>
        <p:spPr bwMode="auto">
          <a:xfrm>
            <a:off x="762000" y="762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i="1">
                <a:solidFill>
                  <a:srgbClr val="FF0000"/>
                </a:solidFill>
                <a:cs typeface="Times New Roman" pitchFamily="18" charset="0"/>
              </a:rPr>
              <a:t>Tỉ lệ nam : nữ biến đổi theo từng lứa tuổi</a:t>
            </a:r>
          </a:p>
        </p:txBody>
      </p:sp>
    </p:spTree>
    <p:extLst>
      <p:ext uri="{BB962C8B-B14F-4D97-AF65-F5344CB8AC3E}">
        <p14:creationId xmlns:p14="http://schemas.microsoft.com/office/powerpoint/2010/main" val="3122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16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497" y="114299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96" y="1828800"/>
            <a:ext cx="79150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P:(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44A+XX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)x(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44A+XY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22A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    </a:t>
            </a:r>
            <a:r>
              <a:rPr lang="fr-FR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22A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fr-FR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22A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Y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44A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XX (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44A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FF3300"/>
                </a:solidFill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CHẾ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27226" y="4495801"/>
            <a:ext cx="663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381000" y="1219201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niệm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trai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hay con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gái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do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phụ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nữ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 hay </a:t>
            </a:r>
            <a:r>
              <a:rPr lang="en-US" sz="4000" i="1" dirty="0" err="1">
                <a:solidFill>
                  <a:srgbClr val="FF0000"/>
                </a:solidFill>
                <a:cs typeface="Times New Roman" pitchFamily="18" charset="0"/>
              </a:rPr>
              <a:t>sai</a:t>
            </a:r>
            <a:r>
              <a:rPr lang="en-US" sz="4000" i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048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3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305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I.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Nhiễm sắc thể giới tính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II. 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Cơ chế nhiễm sắc thể giới tính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Times New Roman" pitchFamily="18" charset="0"/>
              </a:rPr>
              <a:t>III.</a:t>
            </a:r>
            <a:r>
              <a:rPr lang="en-US" sz="2800" u="sng">
                <a:solidFill>
                  <a:srgbClr val="FF3300"/>
                </a:solidFill>
                <a:cs typeface="Times New Roman" pitchFamily="18" charset="0"/>
              </a:rPr>
              <a:t> Các yếu tố ảnh hưởng đến sự phân hóa giới tính.</a:t>
            </a: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" y="298451"/>
            <a:ext cx="9144000" cy="6390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Đọc các thông tin sau:</a:t>
            </a:r>
            <a:endParaRPr lang="vi-VN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3276600" y="990600"/>
            <a:ext cx="5715000" cy="172931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Dùng 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Metyl testosteron </a:t>
            </a:r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(hoocmôn sinh dục) tác động vào cá vàng cái có thể làm cá cái biến thành cá đực.</a:t>
            </a: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3352800" y="2819400"/>
            <a:ext cx="5638800" cy="166793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Trứng rùa ủ ở 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nhiệt độ </a:t>
            </a:r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dưới 28</a:t>
            </a:r>
            <a:r>
              <a:rPr lang="en-US" sz="2800" b="0" baseline="3000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 C sẽ nở thành con đực, trên 32</a:t>
            </a:r>
            <a:r>
              <a:rPr lang="en-US" sz="2800" b="0" baseline="30000">
                <a:solidFill>
                  <a:schemeClr val="tx1"/>
                </a:solidFill>
                <a:cs typeface="Times New Roman" pitchFamily="18" charset="0"/>
              </a:rPr>
              <a:t>0</a:t>
            </a:r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C thì nở thành con cái.</a:t>
            </a:r>
          </a:p>
        </p:txBody>
      </p: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76200" y="2819400"/>
            <a:ext cx="3062288" cy="1752600"/>
            <a:chOff x="0" y="1920"/>
            <a:chExt cx="2064" cy="1104"/>
          </a:xfrm>
        </p:grpSpPr>
        <p:pic>
          <p:nvPicPr>
            <p:cNvPr id="18447" name="Picture 7" descr="r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9" t="22240" r="14481" b="43628"/>
            <a:stretch>
              <a:fillRect/>
            </a:stretch>
          </p:blipFill>
          <p:spPr bwMode="auto">
            <a:xfrm>
              <a:off x="0" y="1920"/>
              <a:ext cx="1664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48" name="AutoShape 18"/>
            <p:cNvSpPr>
              <a:spLocks noChangeArrowheads="1"/>
            </p:cNvSpPr>
            <p:nvPr/>
          </p:nvSpPr>
          <p:spPr bwMode="auto">
            <a:xfrm>
              <a:off x="1680" y="2448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cs typeface="Times New Roman" pitchFamily="18" charset="0"/>
              </a:endParaRPr>
            </a:p>
          </p:txBody>
        </p:sp>
      </p:grp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3352800" y="4959351"/>
            <a:ext cx="5486400" cy="167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Thầu dầu trồng trong 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ánh sáng cường độ yếu</a:t>
            </a:r>
            <a:r>
              <a:rPr lang="en-US" sz="2800" b="0">
                <a:solidFill>
                  <a:schemeClr val="tx1"/>
                </a:solidFill>
                <a:cs typeface="Times New Roman" pitchFamily="18" charset="0"/>
              </a:rPr>
              <a:t> thì số hoa đực giảm.</a:t>
            </a:r>
          </a:p>
        </p:txBody>
      </p: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76200" y="4648200"/>
            <a:ext cx="3062288" cy="1981200"/>
            <a:chOff x="0" y="1920"/>
            <a:chExt cx="3600" cy="2400"/>
          </a:xfrm>
        </p:grpSpPr>
        <p:grpSp>
          <p:nvGrpSpPr>
            <p:cNvPr id="18442" name="Group 25"/>
            <p:cNvGrpSpPr>
              <a:grpSpLocks/>
            </p:cNvGrpSpPr>
            <p:nvPr/>
          </p:nvGrpSpPr>
          <p:grpSpPr bwMode="auto">
            <a:xfrm>
              <a:off x="0" y="1920"/>
              <a:ext cx="2928" cy="2400"/>
              <a:chOff x="0" y="1776"/>
              <a:chExt cx="2928" cy="2544"/>
            </a:xfrm>
          </p:grpSpPr>
          <p:pic>
            <p:nvPicPr>
              <p:cNvPr id="18444" name="Picture 26" descr="QUA THAU DA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776"/>
                <a:ext cx="1776" cy="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5" name="Picture 27" descr="THAU DAU TIA RA BÔ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24"/>
                <a:ext cx="1152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6" name="Picture 28" descr="thaudau1eb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76"/>
                <a:ext cx="1152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43" name="AutoShape 29"/>
            <p:cNvSpPr>
              <a:spLocks noChangeArrowheads="1"/>
            </p:cNvSpPr>
            <p:nvPr/>
          </p:nvSpPr>
          <p:spPr bwMode="auto">
            <a:xfrm>
              <a:off x="2976" y="3120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cs typeface="Times New Roman" pitchFamily="18" charset="0"/>
              </a:endParaRPr>
            </a:p>
          </p:txBody>
        </p:sp>
      </p:grpSp>
      <p:pic>
        <p:nvPicPr>
          <p:cNvPr id="18440" name="Picture 11" descr="CA V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75784"/>
            <a:ext cx="2425700" cy="18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8"/>
          <p:cNvSpPr>
            <a:spLocks noChangeArrowheads="1"/>
          </p:cNvSpPr>
          <p:nvPr/>
        </p:nvSpPr>
        <p:spPr bwMode="auto">
          <a:xfrm>
            <a:off x="2646363" y="1780117"/>
            <a:ext cx="595312" cy="228600"/>
          </a:xfrm>
          <a:prstGeom prst="rightArrow">
            <a:avLst>
              <a:gd name="adj1" fmla="val 50000"/>
              <a:gd name="adj2" fmla="val 666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705" y="3149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705" y="838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414" y="1327998"/>
            <a:ext cx="7086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934" y="25908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782" y="4659868"/>
            <a:ext cx="7605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8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9144000" cy="3276600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42900" y="615951"/>
            <a:ext cx="8458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I.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Nhiễm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sắc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thể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II.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Cơ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chế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nhiễm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sắc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thể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endParaRPr lang="en-US" sz="2800" u="sng" dirty="0">
              <a:solidFill>
                <a:srgbClr val="FF3300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III.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yếu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tố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ảnh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hưởng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đến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sự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phân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hóa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0" y="1"/>
            <a:ext cx="9144000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12:  CƠ CHẾ XÁC ĐỊNH GIỚI TÍNH</a:t>
            </a:r>
          </a:p>
        </p:txBody>
      </p:sp>
    </p:spTree>
    <p:extLst>
      <p:ext uri="{BB962C8B-B14F-4D97-AF65-F5344CB8AC3E}">
        <p14:creationId xmlns:p14="http://schemas.microsoft.com/office/powerpoint/2010/main" val="5506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Hooc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87507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9435" name="Group 43"/>
          <p:cNvGraphicFramePr>
            <a:graphicFrameLocks noGrp="1"/>
          </p:cNvGraphicFramePr>
          <p:nvPr>
            <p:ph sz="half" idx="2"/>
          </p:nvPr>
        </p:nvGraphicFramePr>
        <p:xfrm>
          <a:off x="228600" y="685801"/>
          <a:ext cx="8763000" cy="5791202"/>
        </p:xfrm>
        <a:graphic>
          <a:graphicData uri="http://schemas.openxmlformats.org/drawingml/2006/table">
            <a:tbl>
              <a:tblPr/>
              <a:tblGrid>
                <a:gridCol w="1620838"/>
                <a:gridCol w="3681412"/>
                <a:gridCol w="3460750"/>
              </a:tblGrid>
              <a:tr h="109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thường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giới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lượng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Chức năng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1828800" y="1828800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Tồn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lưỡng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bội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vi-VN" dirty="0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1808163" y="3581401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Luôn tồn tại thành từng cặp tương đồng.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1828800" y="518160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Mang gen qui định tính trạng thường của cơ thể.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541963" y="20574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rgbClr val="FF0000"/>
                </a:solidFill>
              </a:rPr>
              <a:t>Tồn tại 1 cặp trong tế bào lưỡng bội.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468938" y="33337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Tồn tại thành cặp tương đồng (XX) hoặc không tương đồng (XY).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489575" y="49339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Mang gen qui định tính trạng liên quan và không liên quan đến giới tính.</a:t>
            </a:r>
            <a:endParaRPr lang="vi-VN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59423" grpId="0"/>
      <p:bldP spid="59424" grpId="0"/>
      <p:bldP spid="59425" grpId="0"/>
      <p:bldP spid="59426" grpId="0"/>
      <p:bldP spid="594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814388" y="1134533"/>
            <a:ext cx="685800" cy="60960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280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66"/>
                </a:solidFill>
              </a:rPr>
              <a:t>Câu 1</a:t>
            </a:r>
            <a:r>
              <a:rPr lang="en-US" sz="2800">
                <a:solidFill>
                  <a:srgbClr val="660066"/>
                </a:solidFill>
              </a:rPr>
              <a:t>: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vi-VN" sz="2800">
                <a:solidFill>
                  <a:srgbClr val="FF0000"/>
                </a:solidFill>
              </a:rPr>
              <a:t>Cặp NST giới tính nào dưới đây là cặp NST tương đồng?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501650" y="1134533"/>
            <a:ext cx="705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A</a:t>
            </a:r>
            <a:r>
              <a:rPr lang="vi-VN" b="0" dirty="0">
                <a:solidFill>
                  <a:schemeClr val="tx1"/>
                </a:solidFill>
              </a:rPr>
              <a:t>. </a:t>
            </a:r>
            <a:r>
              <a:rPr lang="vi-VN" b="0" dirty="0" smtClean="0">
                <a:solidFill>
                  <a:schemeClr val="tx1"/>
                </a:solidFill>
              </a:rPr>
              <a:t>X</a:t>
            </a:r>
            <a:r>
              <a:rPr lang="es-AR" dirty="0"/>
              <a:t>X</a:t>
            </a:r>
            <a:r>
              <a:rPr lang="es-AR" b="0" dirty="0" smtClean="0">
                <a:solidFill>
                  <a:schemeClr val="tx1"/>
                </a:solidFill>
              </a:rPr>
              <a:t>  </a:t>
            </a:r>
            <a:r>
              <a:rPr lang="vi-VN" b="0" dirty="0" smtClean="0">
                <a:solidFill>
                  <a:schemeClr val="tx1"/>
                </a:solidFill>
              </a:rPr>
              <a:t>   </a:t>
            </a:r>
            <a:r>
              <a:rPr lang="es-AR" b="0" dirty="0" smtClean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</a:rPr>
              <a:t>B</a:t>
            </a:r>
            <a:r>
              <a:rPr lang="es-AR" b="0" dirty="0">
                <a:solidFill>
                  <a:schemeClr val="tx1"/>
                </a:solidFill>
              </a:rPr>
              <a:t>.</a:t>
            </a:r>
            <a:r>
              <a:rPr lang="vi-VN" b="0" dirty="0">
                <a:solidFill>
                  <a:schemeClr val="tx1"/>
                </a:solidFill>
              </a:rPr>
              <a:t>  XO     </a:t>
            </a:r>
            <a:r>
              <a:rPr lang="en-US" b="0" dirty="0">
                <a:solidFill>
                  <a:schemeClr val="tx1"/>
                </a:solidFill>
              </a:rPr>
              <a:t>   C</a:t>
            </a:r>
            <a:r>
              <a:rPr lang="vi-VN" b="0" dirty="0">
                <a:solidFill>
                  <a:schemeClr val="tx1"/>
                </a:solidFill>
              </a:rPr>
              <a:t>. XY          </a:t>
            </a:r>
            <a:r>
              <a:rPr lang="en-US" b="0" dirty="0">
                <a:solidFill>
                  <a:schemeClr val="tx1"/>
                </a:solidFill>
              </a:rPr>
              <a:t>D</a:t>
            </a:r>
            <a:r>
              <a:rPr lang="vi-VN" b="0" dirty="0">
                <a:solidFill>
                  <a:schemeClr val="tx1"/>
                </a:solidFill>
              </a:rPr>
              <a:t>. YO</a:t>
            </a:r>
            <a:r>
              <a:rPr lang="vi-VN" dirty="0"/>
              <a:t> </a:t>
            </a:r>
          </a:p>
          <a:p>
            <a:endParaRPr lang="vi-VN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03188" y="175895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66"/>
                </a:solidFill>
              </a:rPr>
              <a:t>Câu 2</a:t>
            </a:r>
            <a:r>
              <a:rPr lang="en-US" sz="2800" i="1">
                <a:solidFill>
                  <a:srgbClr val="660066"/>
                </a:solidFill>
              </a:rPr>
              <a:t>: </a:t>
            </a:r>
            <a:r>
              <a:rPr lang="vi-VN" sz="2800"/>
              <a:t>Tại sao trong cấu trúc dân số, tỉ lệ nam : nữ xấp xỉ 1:1?</a:t>
            </a:r>
            <a:endParaRPr lang="en-US" sz="2800" i="1">
              <a:solidFill>
                <a:srgbClr val="660066"/>
              </a:solidFill>
            </a:endParaRPr>
          </a:p>
        </p:txBody>
      </p:sp>
      <p:sp>
        <p:nvSpPr>
          <p:cNvPr id="29704" name="Rectangle 1"/>
          <p:cNvSpPr>
            <a:spLocks noChangeArrowheads="1"/>
          </p:cNvSpPr>
          <p:nvPr/>
        </p:nvSpPr>
        <p:spPr bwMode="auto">
          <a:xfrm>
            <a:off x="260351" y="2819401"/>
            <a:ext cx="8583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</a:t>
            </a:r>
            <a:r>
              <a:rPr lang="vi-VN" b="0">
                <a:solidFill>
                  <a:schemeClr val="tx1"/>
                </a:solidFill>
              </a:rPr>
              <a:t>. Các hợp tử mang XX và XY được sống trong điều kiện như nhau   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B</a:t>
            </a:r>
            <a:r>
              <a:rPr lang="vi-VN" b="0">
                <a:solidFill>
                  <a:schemeClr val="tx1"/>
                </a:solidFill>
              </a:rPr>
              <a:t>. Do hai loại tinh trùng mang X và mang Y được tạo ra với tỉ lệ ngang nhau    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C</a:t>
            </a:r>
            <a:r>
              <a:rPr lang="vi-VN" b="0">
                <a:solidFill>
                  <a:schemeClr val="tx1"/>
                </a:solidFill>
              </a:rPr>
              <a:t>. Tinh trùng mang X và mang Y đều tham gia vào quá trình thụ tinh 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D</a:t>
            </a:r>
            <a:r>
              <a:rPr lang="vi-VN" b="0">
                <a:solidFill>
                  <a:schemeClr val="tx1"/>
                </a:solidFill>
              </a:rPr>
              <a:t>. Các hợp tử mang XX và X</a:t>
            </a:r>
            <a:r>
              <a:rPr lang="en-US" b="0">
                <a:solidFill>
                  <a:schemeClr val="tx1"/>
                </a:solidFill>
              </a:rPr>
              <a:t>Y</a:t>
            </a:r>
            <a:r>
              <a:rPr lang="vi-VN" b="0">
                <a:solidFill>
                  <a:schemeClr val="tx1"/>
                </a:solidFill>
              </a:rPr>
              <a:t> được sống trong điều kiện khác nhau    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234950" y="3407834"/>
            <a:ext cx="533400" cy="395817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2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6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96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 animBg="1"/>
      <p:bldP spid="51225" grpId="0"/>
      <p:bldP spid="29702" grpId="0"/>
      <p:bldP spid="8" grpId="0"/>
      <p:bldP spid="29704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20638" y="228600"/>
            <a:ext cx="91233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vi-VN" sz="3600">
                <a:solidFill>
                  <a:srgbClr val="FF0000"/>
                </a:solidFill>
              </a:rPr>
              <a:t>Câu 3: Trong chăn nuôi, người ta điều chỉnh tỉ lệ đực : cái nhằm: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8288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lphaUcPeriod"/>
              <a:defRPr/>
            </a:pPr>
            <a:r>
              <a:rPr lang="vi-VN" sz="3600" b="0">
                <a:solidFill>
                  <a:schemeClr val="tx1"/>
                </a:solidFill>
                <a:cs typeface="Arial" charset="0"/>
              </a:rPr>
              <a:t>Phù hợp với mục đích sản xuất </a:t>
            </a:r>
          </a:p>
          <a:p>
            <a:pPr marL="457200" indent="-457200" algn="l">
              <a:buFontTx/>
              <a:buAutoNum type="alphaUcPeriod"/>
              <a:defRPr/>
            </a:pPr>
            <a:r>
              <a:rPr lang="vi-VN" sz="3600" b="0">
                <a:solidFill>
                  <a:schemeClr val="tx1"/>
                </a:solidFill>
                <a:cs typeface="Arial" charset="0"/>
              </a:rPr>
              <a:t>Duy trì nòi giống</a:t>
            </a:r>
          </a:p>
          <a:p>
            <a:pPr algn="l">
              <a:defRPr/>
            </a:pPr>
            <a:r>
              <a:rPr lang="vi-VN" sz="3600" b="0">
                <a:solidFill>
                  <a:schemeClr val="tx1"/>
                </a:solidFill>
                <a:cs typeface="Arial" charset="0"/>
              </a:rPr>
              <a:t>C. Giảm hiệu quả kinh tế </a:t>
            </a:r>
          </a:p>
          <a:p>
            <a:pPr algn="l">
              <a:defRPr/>
            </a:pPr>
            <a:r>
              <a:rPr lang="vi-VN" sz="3600" b="0">
                <a:solidFill>
                  <a:schemeClr val="tx1"/>
                </a:solidFill>
                <a:cs typeface="Arial" charset="0"/>
              </a:rPr>
              <a:t>D. Giữ cân bằng tỉ lệ đực: cái</a:t>
            </a:r>
          </a:p>
        </p:txBody>
      </p:sp>
      <p:sp>
        <p:nvSpPr>
          <p:cNvPr id="7" name="Oval 40"/>
          <p:cNvSpPr>
            <a:spLocks noChangeArrowheads="1"/>
          </p:cNvSpPr>
          <p:nvPr/>
        </p:nvSpPr>
        <p:spPr bwMode="auto">
          <a:xfrm>
            <a:off x="442913" y="1981200"/>
            <a:ext cx="595312" cy="45720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0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6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96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"/>
            <a:ext cx="9144000" cy="6858000"/>
          </a:xfrm>
          <a:solidFill>
            <a:schemeClr val="bg1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1113" y="78740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*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Đối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học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ở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tiết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học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này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T41</a:t>
            </a:r>
            <a:endParaRPr lang="en-US" dirty="0">
              <a:solidFill>
                <a:srgbClr val="0000FF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mục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”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*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Đối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học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ở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tiết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học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tiếp</a:t>
            </a:r>
            <a:r>
              <a:rPr lang="en-US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3300"/>
                </a:solidFill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13 “Di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truyền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liên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94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8575" y="999067"/>
            <a:ext cx="449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I. </a:t>
            </a:r>
            <a:r>
              <a:rPr lang="en-US" sz="2800" u="sng">
                <a:solidFill>
                  <a:srgbClr val="FF3300"/>
                </a:solidFill>
              </a:rPr>
              <a:t>Nhiễm sắc thể giới tính</a:t>
            </a:r>
            <a:r>
              <a:rPr lang="en-US" sz="3000">
                <a:solidFill>
                  <a:srgbClr val="FF3300"/>
                </a:solidFill>
              </a:rPr>
              <a:t> </a:t>
            </a:r>
            <a:endParaRPr lang="en-US" sz="3000" u="sng">
              <a:solidFill>
                <a:srgbClr val="FF33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nst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6267"/>
            <a:ext cx="4697412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5618163" y="1422400"/>
            <a:ext cx="628650" cy="33866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5410200" y="3725333"/>
            <a:ext cx="603250" cy="33866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438400" y="588856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-34925" y="457200"/>
            <a:ext cx="9278938" cy="5706685"/>
            <a:chOff x="-2309" y="385"/>
            <a:chExt cx="5924" cy="3578"/>
          </a:xfrm>
        </p:grpSpPr>
        <p:pic>
          <p:nvPicPr>
            <p:cNvPr id="7176" name="Picture 10" descr="NST gioi ti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50" b="26099"/>
            <a:stretch>
              <a:fillRect/>
            </a:stretch>
          </p:blipFill>
          <p:spPr bwMode="auto">
            <a:xfrm>
              <a:off x="-2309" y="385"/>
              <a:ext cx="5924" cy="320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-2043" y="3596"/>
              <a:ext cx="253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  <a:cs typeface="Times New Roman" pitchFamily="18" charset="0"/>
                </a:rPr>
                <a:t>Bộ NST của người nữ</a:t>
              </a: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1344" y="768"/>
              <a:ext cx="3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18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120" y="720"/>
              <a:ext cx="48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C3300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18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7173" name="Text Box 11"/>
          <p:cNvSpPr>
            <a:spLocks noGrp="1" noChangeArrowheads="1"/>
          </p:cNvSpPr>
          <p:nvPr>
            <p:ph sz="half" idx="2"/>
          </p:nvPr>
        </p:nvSpPr>
        <p:spPr>
          <a:xfrm>
            <a:off x="4764088" y="5543551"/>
            <a:ext cx="4464050" cy="584775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Bộ NST của người nam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7554913" y="4191000"/>
            <a:ext cx="1295400" cy="787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200400" y="4114800"/>
            <a:ext cx="1295400" cy="787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8575" y="723900"/>
            <a:ext cx="4495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I.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Nhiễm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sắc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thể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giới</a:t>
            </a:r>
            <a:r>
              <a:rPr lang="en-US" sz="28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3000" u="sng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488" y="137160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i="1">
                <a:solidFill>
                  <a:srgbClr val="FF3300"/>
                </a:solidFill>
                <a:cs typeface="Times New Roman" pitchFamily="18" charset="0"/>
              </a:rPr>
              <a:t>Thảo luận nhóm đôi (3 phút): </a:t>
            </a:r>
            <a:r>
              <a:rPr lang="en-US" b="0" i="1">
                <a:solidFill>
                  <a:schemeClr val="tx1"/>
                </a:solidFill>
                <a:cs typeface="Times New Roman" pitchFamily="18" charset="0"/>
              </a:rPr>
              <a:t>Hoàn thành Phiếu học tập sau</a:t>
            </a:r>
            <a:r>
              <a:rPr lang="en-US" i="1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ph sz="half" idx="2"/>
          </p:nvPr>
        </p:nvGraphicFramePr>
        <p:xfrm>
          <a:off x="228600" y="2110318"/>
          <a:ext cx="8815388" cy="6187368"/>
        </p:xfrm>
        <a:graphic>
          <a:graphicData uri="http://schemas.openxmlformats.org/drawingml/2006/table">
            <a:tbl>
              <a:tblPr/>
              <a:tblGrid>
                <a:gridCol w="1576388"/>
                <a:gridCol w="3733800"/>
                <a:gridCol w="3505200"/>
              </a:tblGrid>
              <a:tr h="822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NST thường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NST giới tính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34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1-Tồn tại với số cặp lớn hơn 1 cặp trong tế bào lưỡng bội 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1.-..................................................................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4720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dạng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Luôn tồn tại thành cặp tương đồng</a:t>
                      </a: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501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3-..........................................................................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</a:t>
                      </a:r>
                      <a:endParaRPr kumimoji="0" lang="vi-V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 Mang gen qui định tính trạng liên quan và không liên quan đến giới tính.</a:t>
                      </a:r>
                      <a:endParaRPr kumimoji="0" lang="vi-VN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times New Roman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9435" name="Group 43"/>
          <p:cNvGraphicFramePr>
            <a:graphicFrameLocks noGrp="1"/>
          </p:cNvGraphicFramePr>
          <p:nvPr>
            <p:ph sz="half" idx="2"/>
          </p:nvPr>
        </p:nvGraphicFramePr>
        <p:xfrm>
          <a:off x="228600" y="685801"/>
          <a:ext cx="8763000" cy="5791202"/>
        </p:xfrm>
        <a:graphic>
          <a:graphicData uri="http://schemas.openxmlformats.org/drawingml/2006/table">
            <a:tbl>
              <a:tblPr/>
              <a:tblGrid>
                <a:gridCol w="1620838"/>
                <a:gridCol w="3681412"/>
                <a:gridCol w="3460750"/>
              </a:tblGrid>
              <a:tr h="109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thường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NST giới tính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lượng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Chức năng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1828800" y="1828800"/>
            <a:ext cx="388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Tồn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lưỡng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Times New Roman" pitchFamily="18" charset="0"/>
              </a:rPr>
              <a:t>bội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vi-VN" dirty="0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1808163" y="3581401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Luôn tồn tại thành từng cặp tương đồng.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1828800" y="518160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Mang gen qui định tính trạng thường của cơ thể.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5541963" y="20574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rgbClr val="FF0000"/>
                </a:solidFill>
              </a:rPr>
              <a:t>Tồn tại 1 cặp trong tế bào lưỡng bội.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468938" y="33337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Tồn tại thành cặp tương đồng (XX) hoặc không tương đồng (XY).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489575" y="493395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Mang gen qui định tính trạng liên quan và không liên quan đến giới tính.</a:t>
            </a:r>
            <a:endParaRPr lang="vi-VN">
              <a:solidFill>
                <a:schemeClr val="tx1"/>
              </a:solidFill>
              <a:latin typeface="VN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59423" grpId="0"/>
      <p:bldP spid="59424" grpId="0"/>
      <p:bldP spid="59425" grpId="0"/>
      <p:bldP spid="59426" grpId="0"/>
      <p:bldP spid="594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6834" y="152400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766" y="824168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7" y="1600200"/>
            <a:ext cx="81991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XX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gen qui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-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Ymang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SRY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NST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1760</Words>
  <Application>Microsoft Office PowerPoint</Application>
  <PresentationFormat>On-screen Show (4:3)</PresentationFormat>
  <Paragraphs>193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Oem</cp:lastModifiedBy>
  <cp:revision>26</cp:revision>
  <dcterms:created xsi:type="dcterms:W3CDTF">2021-10-17T14:04:42Z</dcterms:created>
  <dcterms:modified xsi:type="dcterms:W3CDTF">2021-10-21T02:47:59Z</dcterms:modified>
</cp:coreProperties>
</file>